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Lst>
  <p:sldSz cx="18288000" cy="10287000"/>
  <p:notesSz cx="6858000" cy="9144000"/>
  <p:embeddedFontLst>
    <p:embeddedFont>
      <p:font typeface="Aloja" panose="020B0604020202020204" charset="0"/>
      <p:regular r:id="rId149"/>
    </p:embeddedFont>
    <p:embeddedFont>
      <p:font typeface="Bobby Jones Condensed Soft" panose="020B0604020202020204" charset="0"/>
      <p:regular r:id="rId150"/>
    </p:embeddedFont>
    <p:embeddedFont>
      <p:font typeface="Courier Prime" panose="020B0604020202020204" charset="0"/>
      <p:regular r:id="rId151"/>
    </p:embeddedFont>
    <p:embeddedFont>
      <p:font typeface="Open Sans" panose="020B0606030504020204" pitchFamily="34" charset="0"/>
      <p:regular r:id="rId152"/>
      <p:bold r:id="rId153"/>
      <p:italic r:id="rId154"/>
      <p:boldItalic r:id="rId155"/>
    </p:embeddedFont>
    <p:embeddedFont>
      <p:font typeface="Open Sans Bold" panose="020B0806030504020204" pitchFamily="34" charset="0"/>
      <p:regular r:id="rId156"/>
      <p:bold r:id="rId157"/>
    </p:embeddedFont>
    <p:embeddedFont>
      <p:font typeface="Open Sans Bold Italics" panose="020B0604020202020204" charset="0"/>
      <p:regular r:id="rId158"/>
    </p:embeddedFont>
    <p:embeddedFont>
      <p:font typeface="Open Sans Italics" panose="020B0604020202020204" charset="0"/>
      <p:regular r:id="rId159"/>
    </p:embeddedFont>
    <p:embeddedFont>
      <p:font typeface="Open Sans Light" panose="020B0306030504020204" pitchFamily="34" charset="0"/>
      <p:regular r:id="rId160"/>
      <p:italic r:id="rId161"/>
    </p:embeddedFont>
    <p:embeddedFont>
      <p:font typeface="Roboto Condensed Bold" panose="02000000000000000000" pitchFamily="2" charset="0"/>
      <p:regular r:id="rId162"/>
      <p:bold r:id="rId163"/>
    </p:embeddedFont>
    <p:embeddedFont>
      <p:font typeface="Roboto Condensed Bold Italics" panose="020B0604020202020204" charset="0"/>
      <p:regular r:id="rId16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font" Target="fonts/font11.fntdata"/><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font" Target="fonts/font1.fntdata"/><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font" Target="fonts/font12.fntdata"/><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font" Target="fonts/font2.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font" Target="fonts/font13.fntdata"/><Relationship Id="rId16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font" Target="fonts/font3.fntdata"/><Relationship Id="rId156" Type="http://schemas.openxmlformats.org/officeDocument/2006/relationships/font" Target="fonts/font8.fntdata"/><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font" Target="fonts/font1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font" Target="fonts/font9.fntdata"/><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font" Target="fonts/font4.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font" Target="fonts/font15.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font" Target="fonts/font5.fntdata"/><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font" Target="fonts/font16.fntdata"/><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font" Target="fonts/font6.fntdata"/><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presProps" Target="presProps.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font" Target="fonts/font7.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117.svg"/></Relationships>
</file>

<file path=ppt/slides/_rels/slide101.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20.png"/></Relationships>
</file>

<file path=ppt/slides/_rels/slide102.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10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04.xml.rels><?xml version="1.0" encoding="UTF-8" standalone="yes"?>
<Relationships xmlns="http://schemas.openxmlformats.org/package/2006/relationships"><Relationship Id="rId3" Type="http://schemas.openxmlformats.org/officeDocument/2006/relationships/image" Target="../media/image122.svg"/><Relationship Id="rId2" Type="http://schemas.openxmlformats.org/officeDocument/2006/relationships/image" Target="../media/image121.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24.svg"/><Relationship Id="rId2" Type="http://schemas.openxmlformats.org/officeDocument/2006/relationships/image" Target="../media/image123.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26.svg"/><Relationship Id="rId2" Type="http://schemas.openxmlformats.org/officeDocument/2006/relationships/image" Target="../media/image125.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28.svg"/><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3" Type="http://schemas.openxmlformats.org/officeDocument/2006/relationships/image" Target="../media/image130.svg"/><Relationship Id="rId2" Type="http://schemas.openxmlformats.org/officeDocument/2006/relationships/image" Target="../media/image129.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3" Type="http://schemas.openxmlformats.org/officeDocument/2006/relationships/image" Target="../media/image132.svg"/><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5" Type="http://schemas.openxmlformats.org/officeDocument/2006/relationships/image" Target="../media/image13.svg"/><Relationship Id="rId4" Type="http://schemas.openxmlformats.org/officeDocument/2006/relationships/image" Target="../media/image12.png"/></Relationships>
</file>

<file path=ppt/slides/_rels/slide110.xml.rels><?xml version="1.0" encoding="UTF-8" standalone="yes"?>
<Relationships xmlns="http://schemas.openxmlformats.org/package/2006/relationships"><Relationship Id="rId3" Type="http://schemas.openxmlformats.org/officeDocument/2006/relationships/image" Target="../media/image134.svg"/><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36.svg"/><Relationship Id="rId2" Type="http://schemas.openxmlformats.org/officeDocument/2006/relationships/image" Target="../media/image135.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3" Type="http://schemas.openxmlformats.org/officeDocument/2006/relationships/image" Target="../media/image138.svg"/><Relationship Id="rId2" Type="http://schemas.openxmlformats.org/officeDocument/2006/relationships/image" Target="../media/image137.png"/><Relationship Id="rId1" Type="http://schemas.openxmlformats.org/officeDocument/2006/relationships/slideLayout" Target="../slideLayouts/slideLayout7.xml"/><Relationship Id="rId5" Type="http://schemas.openxmlformats.org/officeDocument/2006/relationships/image" Target="../media/image140.svg"/><Relationship Id="rId4" Type="http://schemas.openxmlformats.org/officeDocument/2006/relationships/image" Target="../media/image139.png"/></Relationships>
</file>

<file path=ppt/slides/_rels/slide113.xml.rels><?xml version="1.0" encoding="UTF-8" standalone="yes"?>
<Relationships xmlns="http://schemas.openxmlformats.org/package/2006/relationships"><Relationship Id="rId3" Type="http://schemas.openxmlformats.org/officeDocument/2006/relationships/image" Target="../media/image142.svg"/><Relationship Id="rId2" Type="http://schemas.openxmlformats.org/officeDocument/2006/relationships/image" Target="../media/image141.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144.svg"/><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3" Type="http://schemas.openxmlformats.org/officeDocument/2006/relationships/image" Target="../media/image146.svg"/><Relationship Id="rId2" Type="http://schemas.openxmlformats.org/officeDocument/2006/relationships/image" Target="../media/image145.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1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11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s/_rels/slide120.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148.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47.png"/><Relationship Id="rId5" Type="http://schemas.openxmlformats.org/officeDocument/2006/relationships/image" Target="../media/image29.svg"/><Relationship Id="rId4" Type="http://schemas.openxmlformats.org/officeDocument/2006/relationships/image" Target="../media/image28.png"/></Relationships>
</file>

<file path=ppt/slides/_rels/slide121.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49.png"/><Relationship Id="rId5" Type="http://schemas.openxmlformats.org/officeDocument/2006/relationships/image" Target="../media/image29.svg"/><Relationship Id="rId4" Type="http://schemas.openxmlformats.org/officeDocument/2006/relationships/image" Target="../media/image28.png"/></Relationships>
</file>

<file path=ppt/slides/_rels/slide122.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15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50.png"/><Relationship Id="rId5" Type="http://schemas.openxmlformats.org/officeDocument/2006/relationships/image" Target="../media/image29.svg"/><Relationship Id="rId4" Type="http://schemas.openxmlformats.org/officeDocument/2006/relationships/image" Target="../media/image28.png"/></Relationships>
</file>

<file path=ppt/slides/_rels/slide12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52.png"/><Relationship Id="rId5" Type="http://schemas.openxmlformats.org/officeDocument/2006/relationships/image" Target="../media/image29.svg"/><Relationship Id="rId4" Type="http://schemas.openxmlformats.org/officeDocument/2006/relationships/image" Target="../media/image28.png"/></Relationships>
</file>

<file path=ppt/slides/_rels/slide12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125.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26.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7.xml"/><Relationship Id="rId5" Type="http://schemas.openxmlformats.org/officeDocument/2006/relationships/image" Target="../media/image154.svg"/><Relationship Id="rId4" Type="http://schemas.openxmlformats.org/officeDocument/2006/relationships/image" Target="../media/image153.png"/></Relationships>
</file>

<file path=ppt/slides/_rels/slide128.xml.rels><?xml version="1.0" encoding="UTF-8" standalone="yes"?>
<Relationships xmlns="http://schemas.openxmlformats.org/package/2006/relationships"><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129.xml.rels><?xml version="1.0" encoding="UTF-8" standalone="yes"?>
<Relationships xmlns="http://schemas.openxmlformats.org/package/2006/relationships"><Relationship Id="rId8" Type="http://schemas.openxmlformats.org/officeDocument/2006/relationships/image" Target="../media/image155.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156.svg"/></Relationships>
</file>

<file path=ppt/slides/_rels/slide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3.svg"/><Relationship Id="rId4" Type="http://schemas.openxmlformats.org/officeDocument/2006/relationships/image" Target="../media/image12.png"/></Relationships>
</file>

<file path=ppt/slides/_rels/slide130.xml.rels><?xml version="1.0" encoding="UTF-8" standalone="yes"?>
<Relationships xmlns="http://schemas.openxmlformats.org/package/2006/relationships"><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131.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2.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119.svg"/><Relationship Id="rId2" Type="http://schemas.openxmlformats.org/officeDocument/2006/relationships/image" Target="../media/image118.png"/><Relationship Id="rId1" Type="http://schemas.openxmlformats.org/officeDocument/2006/relationships/slideLayout" Target="../slideLayouts/slideLayout7.xml"/><Relationship Id="rId5" Type="http://schemas.openxmlformats.org/officeDocument/2006/relationships/image" Target="../media/image158.svg"/><Relationship Id="rId4" Type="http://schemas.openxmlformats.org/officeDocument/2006/relationships/image" Target="../media/image157.png"/></Relationships>
</file>

<file path=ppt/slides/_rels/slide134.xml.rels><?xml version="1.0" encoding="UTF-8" standalone="yes"?>
<Relationships xmlns="http://schemas.openxmlformats.org/package/2006/relationships"><Relationship Id="rId8" Type="http://schemas.openxmlformats.org/officeDocument/2006/relationships/image" Target="../media/image163.png"/><Relationship Id="rId13" Type="http://schemas.openxmlformats.org/officeDocument/2006/relationships/image" Target="../media/image168.svg"/><Relationship Id="rId3" Type="http://schemas.openxmlformats.org/officeDocument/2006/relationships/image" Target="../media/image4.svg"/><Relationship Id="rId7" Type="http://schemas.openxmlformats.org/officeDocument/2006/relationships/image" Target="../media/image162.svg"/><Relationship Id="rId12" Type="http://schemas.openxmlformats.org/officeDocument/2006/relationships/image" Target="../media/image167.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61.png"/><Relationship Id="rId11" Type="http://schemas.openxmlformats.org/officeDocument/2006/relationships/image" Target="../media/image166.svg"/><Relationship Id="rId5" Type="http://schemas.openxmlformats.org/officeDocument/2006/relationships/image" Target="../media/image160.svg"/><Relationship Id="rId10" Type="http://schemas.openxmlformats.org/officeDocument/2006/relationships/image" Target="../media/image165.png"/><Relationship Id="rId4" Type="http://schemas.openxmlformats.org/officeDocument/2006/relationships/image" Target="../media/image159.png"/><Relationship Id="rId9" Type="http://schemas.openxmlformats.org/officeDocument/2006/relationships/image" Target="../media/image164.svg"/></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1.png"/><Relationship Id="rId5" Type="http://schemas.openxmlformats.org/officeDocument/2006/relationships/image" Target="../media/image13.svg"/><Relationship Id="rId4" Type="http://schemas.openxmlformats.org/officeDocument/2006/relationships/image" Target="../media/image12.png"/></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3.xml.rels><?xml version="1.0" encoding="UTF-8" standalone="yes"?>
<Relationships xmlns="http://schemas.openxmlformats.org/package/2006/relationships"><Relationship Id="rId3" Type="http://schemas.openxmlformats.org/officeDocument/2006/relationships/image" Target="../media/image170.png"/><Relationship Id="rId7" Type="http://schemas.openxmlformats.org/officeDocument/2006/relationships/hyperlink" Target="https://drive.google.com/drive/folders/1I8ME531OjKWqKorFOZUtgwiJfDJT1LaS?usp=drive_link" TargetMode="External"/><Relationship Id="rId2" Type="http://schemas.openxmlformats.org/officeDocument/2006/relationships/image" Target="../media/image169.png"/><Relationship Id="rId1" Type="http://schemas.openxmlformats.org/officeDocument/2006/relationships/slideLayout" Target="../slideLayouts/slideLayout7.xml"/><Relationship Id="rId6" Type="http://schemas.openxmlformats.org/officeDocument/2006/relationships/image" Target="../media/image173.png"/><Relationship Id="rId5" Type="http://schemas.openxmlformats.org/officeDocument/2006/relationships/image" Target="../media/image172.png"/><Relationship Id="rId4" Type="http://schemas.openxmlformats.org/officeDocument/2006/relationships/image" Target="../media/image171.png"/></Relationships>
</file>

<file path=ppt/slides/_rels/slide144.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7.xml"/><Relationship Id="rId5" Type="http://schemas.openxmlformats.org/officeDocument/2006/relationships/hyperlink" Target="https://drive.google.com/drive/folders/1I8ME531OjKWqKorFOZUtgwiJfDJT1LaS?usp=drive_link" TargetMode="External"/><Relationship Id="rId4" Type="http://schemas.openxmlformats.org/officeDocument/2006/relationships/image" Target="../media/image176.png"/></Relationships>
</file>

<file path=ppt/slides/_rels/slide145.xml.rels><?xml version="1.0" encoding="UTF-8" standalone="yes"?>
<Relationships xmlns="http://schemas.openxmlformats.org/package/2006/relationships"><Relationship Id="rId3" Type="http://schemas.openxmlformats.org/officeDocument/2006/relationships/image" Target="../media/image178.jpeg"/><Relationship Id="rId2" Type="http://schemas.openxmlformats.org/officeDocument/2006/relationships/image" Target="../media/image177.png"/><Relationship Id="rId1" Type="http://schemas.openxmlformats.org/officeDocument/2006/relationships/slideLayout" Target="../slideLayouts/slideLayout7.xml"/><Relationship Id="rId4" Type="http://schemas.openxmlformats.org/officeDocument/2006/relationships/image" Target="../media/image179.jpeg"/></Relationships>
</file>

<file path=ppt/slides/_rels/slide146.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3.sv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1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3.sv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3.svg"/><Relationship Id="rId4" Type="http://schemas.openxmlformats.org/officeDocument/2006/relationships/image" Target="../media/image12.png"/></Relationships>
</file>

<file path=ppt/slides/_rels/slide21.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s/_rels/slide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1.svg"/><Relationship Id="rId7" Type="http://schemas.openxmlformats.org/officeDocument/2006/relationships/image" Target="../media/image20.pn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7.png"/><Relationship Id="rId11" Type="http://schemas.openxmlformats.org/officeDocument/2006/relationships/image" Target="../media/image24.png"/><Relationship Id="rId5" Type="http://schemas.openxmlformats.org/officeDocument/2006/relationships/image" Target="../media/image13.svg"/><Relationship Id="rId10" Type="http://schemas.openxmlformats.org/officeDocument/2006/relationships/image" Target="../media/image23.png"/><Relationship Id="rId4" Type="http://schemas.openxmlformats.org/officeDocument/2006/relationships/image" Target="../media/image12.png"/><Relationship Id="rId9" Type="http://schemas.openxmlformats.org/officeDocument/2006/relationships/image" Target="../media/image22.png"/></Relationships>
</file>

<file path=ppt/slides/_rels/slide2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6.png"/><Relationship Id="rId5" Type="http://schemas.openxmlformats.org/officeDocument/2006/relationships/image" Target="../media/image13.svg"/><Relationship Id="rId4" Type="http://schemas.openxmlformats.org/officeDocument/2006/relationships/image" Target="../media/image12.png"/></Relationships>
</file>

<file path=ppt/slides/_rels/slide24.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13.sv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13.svg"/><Relationship Id="rId4" Type="http://schemas.openxmlformats.org/officeDocument/2006/relationships/image" Target="../media/image12.png"/></Relationships>
</file>

<file path=ppt/slides/_rels/slide26.xml.rels><?xml version="1.0" encoding="UTF-8" standalone="yes"?>
<Relationships xmlns="http://schemas.openxmlformats.org/package/2006/relationships"><Relationship Id="rId3" Type="http://schemas.openxmlformats.org/officeDocument/2006/relationships/image" Target="../media/image29.svg"/><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28.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2.png"/><Relationship Id="rId5" Type="http://schemas.openxmlformats.org/officeDocument/2006/relationships/image" Target="../media/image29.svg"/><Relationship Id="rId4" Type="http://schemas.openxmlformats.org/officeDocument/2006/relationships/image" Target="../media/image28.png"/></Relationships>
</file>

<file path=ppt/slides/_rels/slide29.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29.svg"/><Relationship Id="rId4" Type="http://schemas.openxmlformats.org/officeDocument/2006/relationships/image" Target="../media/image28.png"/></Relationships>
</file>

<file path=ppt/slides/_rels/slide3.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4.png"/><Relationship Id="rId5" Type="http://schemas.openxmlformats.org/officeDocument/2006/relationships/image" Target="../media/image29.svg"/><Relationship Id="rId4" Type="http://schemas.openxmlformats.org/officeDocument/2006/relationships/image" Target="../media/image28.png"/></Relationships>
</file>

<file path=ppt/slides/_rels/slide31.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5.png"/><Relationship Id="rId5" Type="http://schemas.openxmlformats.org/officeDocument/2006/relationships/image" Target="../media/image29.sv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6.png"/><Relationship Id="rId5" Type="http://schemas.openxmlformats.org/officeDocument/2006/relationships/image" Target="../media/image29.svg"/><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29.svg"/><Relationship Id="rId4" Type="http://schemas.openxmlformats.org/officeDocument/2006/relationships/image" Target="../media/image28.png"/></Relationships>
</file>

<file path=ppt/slides/_rels/slide3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35.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8.png"/><Relationship Id="rId5" Type="http://schemas.openxmlformats.org/officeDocument/2006/relationships/image" Target="../media/image29.svg"/><Relationship Id="rId4" Type="http://schemas.openxmlformats.org/officeDocument/2006/relationships/image" Target="../media/image28.png"/></Relationships>
</file>

<file path=ppt/slides/_rels/slide36.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39.png"/><Relationship Id="rId5" Type="http://schemas.openxmlformats.org/officeDocument/2006/relationships/image" Target="../media/image29.svg"/><Relationship Id="rId4" Type="http://schemas.openxmlformats.org/officeDocument/2006/relationships/image" Target="../media/image28.png"/></Relationships>
</file>

<file path=ppt/slides/_rels/slide37.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4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50.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54.svg"/><Relationship Id="rId2" Type="http://schemas.openxmlformats.org/officeDocument/2006/relationships/image" Target="../media/image53.png"/><Relationship Id="rId1" Type="http://schemas.openxmlformats.org/officeDocument/2006/relationships/slideLayout" Target="../slideLayouts/slideLayout7.xml"/><Relationship Id="rId5" Type="http://schemas.openxmlformats.org/officeDocument/2006/relationships/image" Target="../media/image56.svg"/><Relationship Id="rId4" Type="http://schemas.openxmlformats.org/officeDocument/2006/relationships/image" Target="../media/image55.png"/></Relationships>
</file>

<file path=ppt/slides/_rels/slide55.xml.rels><?xml version="1.0" encoding="UTF-8" standalone="yes"?>
<Relationships xmlns="http://schemas.openxmlformats.org/package/2006/relationships"><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56.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57.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60.png"/></Relationships>
</file>

<file path=ppt/slides/_rels/slide5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62.png"/></Relationships>
</file>

<file path=ppt/slides/_rels/slide59.xml.rels><?xml version="1.0" encoding="UTF-8" standalone="yes"?>
<Relationships xmlns="http://schemas.openxmlformats.org/package/2006/relationships"><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6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1.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67.svg"/></Relationships>
</file>

<file path=ppt/slides/_rels/slide63.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67.svg"/></Relationships>
</file>

<file path=ppt/slides/_rels/slide64.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5.xml.rels><?xml version="1.0" encoding="UTF-8" standalone="yes"?>
<Relationships xmlns="http://schemas.openxmlformats.org/package/2006/relationships"><Relationship Id="rId8" Type="http://schemas.openxmlformats.org/officeDocument/2006/relationships/image" Target="../media/image69.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70.png"/></Relationships>
</file>

<file path=ppt/slides/_rels/slide66.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7.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8.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69.xml.rels><?xml version="1.0" encoding="UTF-8" standalone="yes"?>
<Relationships xmlns="http://schemas.openxmlformats.org/package/2006/relationships"><Relationship Id="rId8" Type="http://schemas.openxmlformats.org/officeDocument/2006/relationships/image" Target="../media/image74.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75.svg"/></Relationships>
</file>

<file path=ppt/slides/_rels/slide7.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70.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77.sv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73.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79.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78.png"/><Relationship Id="rId5" Type="http://schemas.openxmlformats.org/officeDocument/2006/relationships/image" Target="../media/image9.svg"/><Relationship Id="rId4" Type="http://schemas.openxmlformats.org/officeDocument/2006/relationships/image" Target="../media/image8.png"/></Relationships>
</file>

<file path=ppt/slides/_rels/slide74.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8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80.png"/><Relationship Id="rId5" Type="http://schemas.openxmlformats.org/officeDocument/2006/relationships/image" Target="../media/image9.svg"/><Relationship Id="rId4" Type="http://schemas.openxmlformats.org/officeDocument/2006/relationships/image" Target="../media/image8.png"/></Relationships>
</file>

<file path=ppt/slides/_rels/slide75.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83.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82.png"/><Relationship Id="rId5" Type="http://schemas.openxmlformats.org/officeDocument/2006/relationships/image" Target="../media/image13.svg"/><Relationship Id="rId4" Type="http://schemas.openxmlformats.org/officeDocument/2006/relationships/image" Target="../media/image12.png"/></Relationships>
</file>

<file path=ppt/slides/_rels/slide76.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85.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84.png"/><Relationship Id="rId5" Type="http://schemas.openxmlformats.org/officeDocument/2006/relationships/image" Target="../media/image29.svg"/><Relationship Id="rId4" Type="http://schemas.openxmlformats.org/officeDocument/2006/relationships/image" Target="../media/image28.png"/></Relationships>
</file>

<file path=ppt/slides/_rels/slide77.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87.svg"/></Relationships>
</file>

<file path=ppt/slides/_rels/slide78.xml.rels><?xml version="1.0" encoding="UTF-8" standalone="yes"?>
<Relationships xmlns="http://schemas.openxmlformats.org/package/2006/relationships"><Relationship Id="rId8" Type="http://schemas.openxmlformats.org/officeDocument/2006/relationships/image" Target="../media/image86.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87.svg"/></Relationships>
</file>

<file path=ppt/slides/_rels/slide79.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80.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7.svg"/><Relationship Id="rId7" Type="http://schemas.openxmlformats.org/officeDocument/2006/relationships/image" Target="../media/image91.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90.png"/><Relationship Id="rId5" Type="http://schemas.openxmlformats.org/officeDocument/2006/relationships/image" Target="../media/image9.svg"/><Relationship Id="rId4" Type="http://schemas.openxmlformats.org/officeDocument/2006/relationships/image" Target="../media/image8.png"/></Relationships>
</file>

<file path=ppt/slides/_rels/slide82.xml.rels><?xml version="1.0" encoding="UTF-8" standalone="yes"?>
<Relationships xmlns="http://schemas.openxmlformats.org/package/2006/relationships"><Relationship Id="rId3" Type="http://schemas.openxmlformats.org/officeDocument/2006/relationships/image" Target="../media/image11.svg"/><Relationship Id="rId7" Type="http://schemas.openxmlformats.org/officeDocument/2006/relationships/image" Target="../media/image93.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92.png"/><Relationship Id="rId5" Type="http://schemas.openxmlformats.org/officeDocument/2006/relationships/image" Target="../media/image13.svg"/><Relationship Id="rId4" Type="http://schemas.openxmlformats.org/officeDocument/2006/relationships/image" Target="../media/image12.png"/></Relationships>
</file>

<file path=ppt/slides/_rels/slide83.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95.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94.png"/><Relationship Id="rId5" Type="http://schemas.openxmlformats.org/officeDocument/2006/relationships/image" Target="../media/image29.svg"/><Relationship Id="rId4" Type="http://schemas.openxmlformats.org/officeDocument/2006/relationships/image" Target="../media/image28.png"/></Relationships>
</file>

<file path=ppt/slides/_rels/slide8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96.png"/><Relationship Id="rId5" Type="http://schemas.openxmlformats.org/officeDocument/2006/relationships/image" Target="../media/image29.svg"/><Relationship Id="rId4" Type="http://schemas.openxmlformats.org/officeDocument/2006/relationships/image" Target="../media/image28.png"/></Relationships>
</file>

<file path=ppt/slides/_rels/slide85.xml.rels><?xml version="1.0" encoding="UTF-8" standalone="yes"?>
<Relationships xmlns="http://schemas.openxmlformats.org/package/2006/relationships"><Relationship Id="rId8" Type="http://schemas.openxmlformats.org/officeDocument/2006/relationships/image" Target="../media/image97.png"/><Relationship Id="rId3" Type="http://schemas.openxmlformats.org/officeDocument/2006/relationships/image" Target="../media/image58.svg"/><Relationship Id="rId7" Type="http://schemas.openxmlformats.org/officeDocument/2006/relationships/image" Target="../media/image56.svg"/><Relationship Id="rId2" Type="http://schemas.openxmlformats.org/officeDocument/2006/relationships/image" Target="../media/image57.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 Id="rId9" Type="http://schemas.openxmlformats.org/officeDocument/2006/relationships/image" Target="../media/image98.svg"/></Relationships>
</file>

<file path=ppt/slides/_rels/slide86.xml.rels><?xml version="1.0" encoding="UTF-8" standalone="yes"?>
<Relationships xmlns="http://schemas.openxmlformats.org/package/2006/relationships"><Relationship Id="rId3" Type="http://schemas.openxmlformats.org/officeDocument/2006/relationships/image" Target="../media/image100.svg"/><Relationship Id="rId2" Type="http://schemas.openxmlformats.org/officeDocument/2006/relationships/image" Target="../media/image99.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8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2.png"/><Relationship Id="rId5" Type="http://schemas.openxmlformats.org/officeDocument/2006/relationships/image" Target="../media/image9.sv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s/_rels/slide9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3.png"/><Relationship Id="rId5" Type="http://schemas.openxmlformats.org/officeDocument/2006/relationships/image" Target="../media/image9.svg"/><Relationship Id="rId4" Type="http://schemas.openxmlformats.org/officeDocument/2006/relationships/image" Target="../media/image8.png"/></Relationships>
</file>

<file path=ppt/slides/_rels/slide9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4.png"/><Relationship Id="rId5" Type="http://schemas.openxmlformats.org/officeDocument/2006/relationships/image" Target="../media/image9.svg"/><Relationship Id="rId4" Type="http://schemas.openxmlformats.org/officeDocument/2006/relationships/image" Target="../media/image8.png"/></Relationships>
</file>

<file path=ppt/slides/_rels/slide9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 Id="rId5" Type="http://schemas.openxmlformats.org/officeDocument/2006/relationships/image" Target="../media/image9.svg"/><Relationship Id="rId4" Type="http://schemas.openxmlformats.org/officeDocument/2006/relationships/image" Target="../media/image8.png"/></Relationships>
</file>

<file path=ppt/slides/_rels/slide9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 Id="rId5" Type="http://schemas.openxmlformats.org/officeDocument/2006/relationships/image" Target="../media/image13.svg"/><Relationship Id="rId4" Type="http://schemas.openxmlformats.org/officeDocument/2006/relationships/image" Target="../media/image12.png"/></Relationships>
</file>

<file path=ppt/slides/_rels/slide94.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png"/><Relationship Id="rId1" Type="http://schemas.openxmlformats.org/officeDocument/2006/relationships/slideLayout" Target="../slideLayouts/slideLayout7.xml"/><Relationship Id="rId5" Type="http://schemas.openxmlformats.org/officeDocument/2006/relationships/image" Target="../media/image29.svg"/><Relationship Id="rId4" Type="http://schemas.openxmlformats.org/officeDocument/2006/relationships/image" Target="../media/image28.png"/></Relationships>
</file>

<file path=ppt/slides/_rels/slide95.xml.rels><?xml version="1.0" encoding="UTF-8" standalone="yes"?>
<Relationships xmlns="http://schemas.openxmlformats.org/package/2006/relationships"><Relationship Id="rId8" Type="http://schemas.openxmlformats.org/officeDocument/2006/relationships/image" Target="../media/image107.png"/><Relationship Id="rId3" Type="http://schemas.openxmlformats.org/officeDocument/2006/relationships/image" Target="../media/image31.svg"/><Relationship Id="rId7" Type="http://schemas.openxmlformats.org/officeDocument/2006/relationships/image" Target="../media/image106.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05.png"/><Relationship Id="rId5" Type="http://schemas.openxmlformats.org/officeDocument/2006/relationships/image" Target="../media/image29.svg"/><Relationship Id="rId4" Type="http://schemas.openxmlformats.org/officeDocument/2006/relationships/image" Target="../media/image28.png"/></Relationships>
</file>

<file path=ppt/slides/_rels/slide96.xml.rels><?xml version="1.0" encoding="UTF-8" standalone="yes"?>
<Relationships xmlns="http://schemas.openxmlformats.org/package/2006/relationships"><Relationship Id="rId8" Type="http://schemas.openxmlformats.org/officeDocument/2006/relationships/image" Target="../media/image110.png"/><Relationship Id="rId3" Type="http://schemas.openxmlformats.org/officeDocument/2006/relationships/image" Target="../media/image31.svg"/><Relationship Id="rId7" Type="http://schemas.openxmlformats.org/officeDocument/2006/relationships/image" Target="../media/image109.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08.png"/><Relationship Id="rId5" Type="http://schemas.openxmlformats.org/officeDocument/2006/relationships/image" Target="../media/image29.svg"/><Relationship Id="rId4" Type="http://schemas.openxmlformats.org/officeDocument/2006/relationships/image" Target="../media/image28.png"/></Relationships>
</file>

<file path=ppt/slides/_rels/slide97.xml.rels><?xml version="1.0" encoding="UTF-8" standalone="yes"?>
<Relationships xmlns="http://schemas.openxmlformats.org/package/2006/relationships"><Relationship Id="rId3" Type="http://schemas.openxmlformats.org/officeDocument/2006/relationships/image" Target="../media/image31.svg"/><Relationship Id="rId7" Type="http://schemas.openxmlformats.org/officeDocument/2006/relationships/image" Target="../media/image112.svg"/><Relationship Id="rId2" Type="http://schemas.openxmlformats.org/officeDocument/2006/relationships/image" Target="../media/image30.png"/><Relationship Id="rId1" Type="http://schemas.openxmlformats.org/officeDocument/2006/relationships/slideLayout" Target="../slideLayouts/slideLayout7.xml"/><Relationship Id="rId6" Type="http://schemas.openxmlformats.org/officeDocument/2006/relationships/image" Target="../media/image111.png"/><Relationship Id="rId5" Type="http://schemas.openxmlformats.org/officeDocument/2006/relationships/image" Target="../media/image29.svg"/><Relationship Id="rId4" Type="http://schemas.openxmlformats.org/officeDocument/2006/relationships/image" Target="../media/image28.png"/></Relationships>
</file>

<file path=ppt/slides/_rels/slide98.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7.xml"/><Relationship Id="rId4" Type="http://schemas.openxmlformats.org/officeDocument/2006/relationships/image" Target="../media/image115.png"/></Relationships>
</file>

<file path=ppt/slides/_rels/slide99.xml.rels><?xml version="1.0" encoding="UTF-8" standalone="yes"?>
<Relationships xmlns="http://schemas.openxmlformats.org/package/2006/relationships"><Relationship Id="rId3" Type="http://schemas.openxmlformats.org/officeDocument/2006/relationships/image" Target="../media/image114.svg"/><Relationship Id="rId2" Type="http://schemas.openxmlformats.org/officeDocument/2006/relationships/image" Target="../media/image113.png"/><Relationship Id="rId1" Type="http://schemas.openxmlformats.org/officeDocument/2006/relationships/slideLayout" Target="../slideLayouts/slideLayout7.xml"/><Relationship Id="rId4" Type="http://schemas.openxmlformats.org/officeDocument/2006/relationships/image" Target="../media/image1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536" y="580432"/>
            <a:ext cx="16758764" cy="589909"/>
          </a:xfrm>
          <a:prstGeom prst="rect">
            <a:avLst/>
          </a:prstGeom>
        </p:spPr>
        <p:txBody>
          <a:bodyPr lIns="0" tIns="0" rIns="0" bIns="0" rtlCol="0" anchor="t">
            <a:spAutoFit/>
          </a:bodyPr>
          <a:lstStyle/>
          <a:p>
            <a:pPr algn="l">
              <a:lnSpc>
                <a:spcPts val="4760"/>
              </a:lnSpc>
            </a:pPr>
            <a:r>
              <a:rPr lang="en-US" sz="3400" b="1" i="1">
                <a:solidFill>
                  <a:srgbClr val="000000"/>
                </a:solidFill>
                <a:latin typeface="Roboto Condensed Bold Italics"/>
                <a:ea typeface="Roboto Condensed Bold Italics"/>
                <a:cs typeface="Roboto Condensed Bold Italics"/>
                <a:sym typeface="Roboto Condensed Bold Italics"/>
              </a:rPr>
              <a:t>Provider Training Toolkit on Use of Oral and Long-acting HIV Pre-Exposure Prophylaxis (PrEP)</a:t>
            </a:r>
          </a:p>
        </p:txBody>
      </p:sp>
      <p:grpSp>
        <p:nvGrpSpPr>
          <p:cNvPr id="3" name="Group 3"/>
          <p:cNvGrpSpPr/>
          <p:nvPr/>
        </p:nvGrpSpPr>
        <p:grpSpPr>
          <a:xfrm>
            <a:off x="13565495" y="8117101"/>
            <a:ext cx="4600156" cy="2169899"/>
            <a:chOff x="0" y="0"/>
            <a:chExt cx="1211564" cy="571496"/>
          </a:xfrm>
        </p:grpSpPr>
        <p:sp>
          <p:nvSpPr>
            <p:cNvPr id="4" name="Freeform 4"/>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5" name="TextBox 5"/>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5865573" y="8617875"/>
            <a:ext cx="1987012" cy="1495841"/>
          </a:xfrm>
          <a:custGeom>
            <a:avLst/>
            <a:gdLst/>
            <a:ahLst/>
            <a:cxnLst/>
            <a:rect l="l" t="t" r="r" b="b"/>
            <a:pathLst>
              <a:path w="1987012" h="1495841">
                <a:moveTo>
                  <a:pt x="0" y="0"/>
                </a:moveTo>
                <a:lnTo>
                  <a:pt x="1987013" y="0"/>
                </a:lnTo>
                <a:lnTo>
                  <a:pt x="1987013" y="1495840"/>
                </a:lnTo>
                <a:lnTo>
                  <a:pt x="0" y="1495840"/>
                </a:lnTo>
                <a:lnTo>
                  <a:pt x="0" y="0"/>
                </a:lnTo>
                <a:close/>
              </a:path>
            </a:pathLst>
          </a:custGeom>
          <a:blipFill>
            <a:blip r:embed="rId2"/>
            <a:stretch>
              <a:fillRect/>
            </a:stretch>
          </a:blipFill>
        </p:spPr>
      </p:sp>
      <p:sp>
        <p:nvSpPr>
          <p:cNvPr id="7" name="Freeform 7"/>
          <p:cNvSpPr/>
          <p:nvPr/>
        </p:nvSpPr>
        <p:spPr>
          <a:xfrm>
            <a:off x="14204877" y="8535226"/>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8" name="TextBox 8"/>
          <p:cNvSpPr txBox="1"/>
          <p:nvPr/>
        </p:nvSpPr>
        <p:spPr>
          <a:xfrm>
            <a:off x="2667869" y="2836492"/>
            <a:ext cx="14591431" cy="2575257"/>
          </a:xfrm>
          <a:prstGeom prst="rect">
            <a:avLst/>
          </a:prstGeom>
        </p:spPr>
        <p:txBody>
          <a:bodyPr lIns="0" tIns="0" rIns="0" bIns="0" rtlCol="0" anchor="t">
            <a:spAutoFit/>
          </a:bodyPr>
          <a:lstStyle/>
          <a:p>
            <a:pPr algn="l">
              <a:lnSpc>
                <a:spcPts val="10306"/>
              </a:lnSpc>
            </a:pPr>
            <a:r>
              <a:rPr lang="en-US" sz="7361" b="1">
                <a:solidFill>
                  <a:srgbClr val="1D9EDE"/>
                </a:solidFill>
                <a:latin typeface="Roboto Condensed Bold"/>
                <a:ea typeface="Roboto Condensed Bold"/>
                <a:cs typeface="Roboto Condensed Bold"/>
                <a:sym typeface="Roboto Condensed Bold"/>
              </a:rPr>
              <a:t>LESSON 3: ADMINISTRATION AND DOSING </a:t>
            </a:r>
          </a:p>
        </p:txBody>
      </p:sp>
      <p:sp>
        <p:nvSpPr>
          <p:cNvPr id="9" name="Freeform 9"/>
          <p:cNvSpPr/>
          <p:nvPr/>
        </p:nvSpPr>
        <p:spPr>
          <a:xfrm rot="-10800000">
            <a:off x="0" y="5167067"/>
            <a:ext cx="6178082" cy="5900068"/>
          </a:xfrm>
          <a:custGeom>
            <a:avLst/>
            <a:gdLst/>
            <a:ahLst/>
            <a:cxnLst/>
            <a:rect l="l" t="t" r="r" b="b"/>
            <a:pathLst>
              <a:path w="6178082" h="5900068">
                <a:moveTo>
                  <a:pt x="0" y="0"/>
                </a:moveTo>
                <a:lnTo>
                  <a:pt x="6178082" y="0"/>
                </a:lnTo>
                <a:lnTo>
                  <a:pt x="6178082" y="5900068"/>
                </a:lnTo>
                <a:lnTo>
                  <a:pt x="0" y="5900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869495"/>
            <a:ext cx="15497243" cy="1908175"/>
          </a:xfrm>
          <a:prstGeom prst="rect">
            <a:avLst/>
          </a:prstGeom>
        </p:spPr>
        <p:txBody>
          <a:bodyPr lIns="0" tIns="0" rIns="0" bIns="0" rtlCol="0" anchor="t">
            <a:spAutoFit/>
          </a:bodyPr>
          <a:lstStyle/>
          <a:p>
            <a:pPr algn="l">
              <a:lnSpc>
                <a:spcPts val="7699"/>
              </a:lnSpc>
            </a:pPr>
            <a:r>
              <a:rPr lang="en-US" sz="5499" b="1">
                <a:solidFill>
                  <a:srgbClr val="FFFFFF"/>
                </a:solidFill>
                <a:latin typeface="Roboto Condensed Bold"/>
                <a:ea typeface="Roboto Condensed Bold"/>
                <a:cs typeface="Roboto Condensed Bold"/>
                <a:sym typeface="Roboto Condensed Bold"/>
              </a:rPr>
              <a:t>Now that you've watched the video, let’s review the steps for DVR insertion and removal processes again</a:t>
            </a: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32262" y="873445"/>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After Final Injection: LEN</a:t>
            </a:r>
          </a:p>
        </p:txBody>
      </p:sp>
      <p:sp>
        <p:nvSpPr>
          <p:cNvPr id="3" name="Freeform 3"/>
          <p:cNvSpPr/>
          <p:nvPr/>
        </p:nvSpPr>
        <p:spPr>
          <a:xfrm rot="-8984890">
            <a:off x="450472" y="445882"/>
            <a:ext cx="1520499" cy="1448275"/>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0717" y="517601"/>
            <a:ext cx="1154314" cy="1291824"/>
            <a:chOff x="0" y="0"/>
            <a:chExt cx="1539085" cy="1722433"/>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4" y="861966"/>
              <a:ext cx="396024" cy="231600"/>
            </a:xfrm>
            <a:prstGeom prst="rect">
              <a:avLst/>
            </a:prstGeom>
          </p:spPr>
          <p:txBody>
            <a:bodyPr lIns="0" tIns="0" rIns="0" bIns="0" rtlCol="0" anchor="t">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637528" y="1625031"/>
            <a:ext cx="16316319" cy="4936617"/>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LEN continues to provide protection for </a:t>
            </a:r>
            <a:r>
              <a:rPr lang="en-US" sz="3299" b="1">
                <a:solidFill>
                  <a:srgbClr val="000000"/>
                </a:solidFill>
                <a:latin typeface="Open Sans Bold"/>
                <a:ea typeface="Open Sans Bold"/>
                <a:cs typeface="Open Sans Bold"/>
                <a:sym typeface="Open Sans Bold"/>
              </a:rPr>
              <a:t>6 months after the last injection</a:t>
            </a:r>
            <a:r>
              <a:rPr lang="en-US" sz="3299">
                <a:solidFill>
                  <a:srgbClr val="000000"/>
                </a:solidFill>
                <a:latin typeface="Open Sans"/>
                <a:ea typeface="Open Sans"/>
                <a:cs typeface="Open Sans"/>
                <a:sym typeface="Open Sans"/>
              </a:rPr>
              <a:t>, whether the last injection administered was an INITIATION INJECTION 2 or a FOLLOW-UP INJECTION. If for any reason a client only received INITIAITON INJECTION 1, protection against HIV is unknown.</a:t>
            </a:r>
          </a:p>
          <a:p>
            <a:pPr marL="712467" lvl="1" indent="-356233" algn="l">
              <a:lnSpc>
                <a:spcPts val="3563"/>
              </a:lnSpc>
              <a:buFont typeface="Arial"/>
              <a:buChar char="•"/>
            </a:pPr>
            <a:r>
              <a:rPr lang="en-US" sz="3299">
                <a:solidFill>
                  <a:srgbClr val="000000"/>
                </a:solidFill>
                <a:latin typeface="Open Sans"/>
                <a:ea typeface="Open Sans"/>
                <a:cs typeface="Open Sans"/>
                <a:sym typeface="Open Sans"/>
              </a:rPr>
              <a:t>After a LEN injection (regardless of injection type), lenacapavir remains in the body for approximately 1 year, often referred to as the “tail.” Drug levels are only protective for the ﬁrst 6 months of the tail phase. For the 6 remaining months of the tail, lenacapavir levels are too low to provide protection. Throughout this latter period of the tail, a client acquiring HIV may be at risk of negative clinical outcomes, including HIV drug resistance. Though not observed to date, diagnostic complications in such individuals may also be possible.</a:t>
            </a:r>
          </a:p>
        </p:txBody>
      </p:sp>
      <p:sp>
        <p:nvSpPr>
          <p:cNvPr id="10" name="Freeform 10"/>
          <p:cNvSpPr/>
          <p:nvPr/>
        </p:nvSpPr>
        <p:spPr>
          <a:xfrm>
            <a:off x="2079859" y="6234984"/>
            <a:ext cx="14128281" cy="3278822"/>
          </a:xfrm>
          <a:custGeom>
            <a:avLst/>
            <a:gdLst/>
            <a:ahLst/>
            <a:cxnLst/>
            <a:rect l="l" t="t" r="r" b="b"/>
            <a:pathLst>
              <a:path w="14128281" h="3278822">
                <a:moveTo>
                  <a:pt x="0" y="0"/>
                </a:moveTo>
                <a:lnTo>
                  <a:pt x="14128282" y="0"/>
                </a:lnTo>
                <a:lnTo>
                  <a:pt x="14128282" y="3278821"/>
                </a:lnTo>
                <a:lnTo>
                  <a:pt x="0" y="3278821"/>
                </a:lnTo>
                <a:lnTo>
                  <a:pt x="0" y="0"/>
                </a:lnTo>
                <a:close/>
              </a:path>
            </a:pathLst>
          </a:custGeom>
          <a:blipFill>
            <a:blip r:embed="rId8">
              <a:extLst>
                <a:ext uri="{96DAC541-7B7A-43D3-8B79-37D633B846F1}">
                  <asvg:svgBlip xmlns:asvg="http://schemas.microsoft.com/office/drawing/2016/SVG/main" r:embed="rId9"/>
                </a:ext>
              </a:extLst>
            </a:blip>
            <a:stretch>
              <a:fillRect b="-31516"/>
            </a:stretch>
          </a:blipFill>
        </p:spPr>
      </p:sp>
      <p:sp>
        <p:nvSpPr>
          <p:cNvPr id="11" name="TextBox 11"/>
          <p:cNvSpPr txBox="1"/>
          <p:nvPr/>
        </p:nvSpPr>
        <p:spPr>
          <a:xfrm>
            <a:off x="2079859" y="9532855"/>
            <a:ext cx="3636285" cy="225208"/>
          </a:xfrm>
          <a:prstGeom prst="rect">
            <a:avLst/>
          </a:prstGeom>
        </p:spPr>
        <p:txBody>
          <a:bodyPr lIns="0" tIns="0" rIns="0" bIns="0" rtlCol="0" anchor="t">
            <a:spAutoFit/>
          </a:bodyPr>
          <a:lstStyle/>
          <a:p>
            <a:pPr algn="ctr">
              <a:lnSpc>
                <a:spcPts val="1784"/>
              </a:lnSpc>
            </a:pPr>
            <a:r>
              <a:rPr lang="en-US" sz="1652" b="1">
                <a:solidFill>
                  <a:srgbClr val="000000"/>
                </a:solidFill>
                <a:latin typeface="Open Sans Bold"/>
                <a:ea typeface="Open Sans Bold"/>
                <a:cs typeface="Open Sans Bold"/>
                <a:sym typeface="Open Sans Bold"/>
              </a:rPr>
              <a:t>FINAL INJECTION</a:t>
            </a:r>
          </a:p>
        </p:txBody>
      </p:sp>
      <p:sp>
        <p:nvSpPr>
          <p:cNvPr id="12" name="TextBox 12"/>
          <p:cNvSpPr txBox="1"/>
          <p:nvPr/>
        </p:nvSpPr>
        <p:spPr>
          <a:xfrm>
            <a:off x="12571855" y="9435909"/>
            <a:ext cx="3636285" cy="663358"/>
          </a:xfrm>
          <a:prstGeom prst="rect">
            <a:avLst/>
          </a:prstGeom>
        </p:spPr>
        <p:txBody>
          <a:bodyPr lIns="0" tIns="0" rIns="0" bIns="0" rtlCol="0" anchor="t">
            <a:spAutoFit/>
          </a:bodyPr>
          <a:lstStyle/>
          <a:p>
            <a:pPr algn="ctr">
              <a:lnSpc>
                <a:spcPts val="1784"/>
              </a:lnSpc>
            </a:pPr>
            <a:r>
              <a:rPr lang="en-US" sz="1652" b="1">
                <a:solidFill>
                  <a:srgbClr val="000000"/>
                </a:solidFill>
                <a:latin typeface="Open Sans Bold"/>
                <a:ea typeface="Open Sans Bold"/>
                <a:cs typeface="Open Sans Bold"/>
                <a:sym typeface="Open Sans Bold"/>
              </a:rPr>
              <a:t>PROTECTION ENDS </a:t>
            </a:r>
          </a:p>
          <a:p>
            <a:pPr algn="ctr">
              <a:lnSpc>
                <a:spcPts val="1784"/>
              </a:lnSpc>
            </a:pPr>
            <a:r>
              <a:rPr lang="en-US" sz="1652">
                <a:solidFill>
                  <a:srgbClr val="000000"/>
                </a:solidFill>
                <a:latin typeface="Open Sans"/>
                <a:ea typeface="Open Sans"/>
                <a:cs typeface="Open Sans"/>
                <a:sym typeface="Open Sans"/>
              </a:rPr>
              <a:t>6 MONTHS (26 WEEKS) +/- 14 DAYS AFTER FINAL INJECTION</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78715" y="1768170"/>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57032" y="3853042"/>
            <a:ext cx="10502268" cy="4284983"/>
          </a:xfrm>
          <a:prstGeom prst="rect">
            <a:avLst/>
          </a:prstGeom>
        </p:spPr>
        <p:txBody>
          <a:bodyPr lIns="0" tIns="0" rIns="0" bIns="0" rtlCol="0" anchor="t">
            <a:spAutoFit/>
          </a:bodyPr>
          <a:lstStyle/>
          <a:p>
            <a:pPr algn="l">
              <a:lnSpc>
                <a:spcPts val="5701"/>
              </a:lnSpc>
            </a:pPr>
            <a:r>
              <a:rPr lang="en-US" sz="4072">
                <a:solidFill>
                  <a:srgbClr val="FFFFFF"/>
                </a:solidFill>
                <a:latin typeface="Open Sans"/>
                <a:ea typeface="Open Sans"/>
                <a:cs typeface="Open Sans"/>
                <a:sym typeface="Open Sans"/>
              </a:rPr>
              <a:t>It is not known whether clients who discontinue LEN and subsequently acquire HIV at any point in the year-long tail phase may experience an interference in the production of anti-HIV antibodies and delays the ability of HIV tests to detect HIV.</a:t>
            </a:r>
          </a:p>
        </p:txBody>
      </p:sp>
      <p:sp>
        <p:nvSpPr>
          <p:cNvPr id="4" name="TextBox 4"/>
          <p:cNvSpPr txBox="1"/>
          <p:nvPr/>
        </p:nvSpPr>
        <p:spPr>
          <a:xfrm>
            <a:off x="449519" y="555831"/>
            <a:ext cx="17388962" cy="840962"/>
          </a:xfrm>
          <a:prstGeom prst="rect">
            <a:avLst/>
          </a:prstGeom>
        </p:spPr>
        <p:txBody>
          <a:bodyPr lIns="0" tIns="0" rIns="0" bIns="0" rtlCol="0" anchor="t">
            <a:spAutoFit/>
          </a:bodyPr>
          <a:lstStyle/>
          <a:p>
            <a:pPr algn="l">
              <a:lnSpc>
                <a:spcPts val="6803"/>
              </a:lnSpc>
            </a:pPr>
            <a:r>
              <a:rPr lang="en-US" sz="4859" b="1">
                <a:solidFill>
                  <a:srgbClr val="FE6C39"/>
                </a:solidFill>
                <a:latin typeface="Roboto Condensed Bold"/>
                <a:ea typeface="Roboto Condensed Bold"/>
                <a:cs typeface="Roboto Condensed Bold"/>
                <a:sym typeface="Roboto Condensed Bold"/>
              </a:rPr>
              <a:t>Additional Details: Delayed Detection of HIV after LEN Discontinuation</a:t>
            </a:r>
          </a:p>
        </p:txBody>
      </p:sp>
      <p:sp>
        <p:nvSpPr>
          <p:cNvPr id="5" name="Freeform 5"/>
          <p:cNvSpPr/>
          <p:nvPr/>
        </p:nvSpPr>
        <p:spPr>
          <a:xfrm>
            <a:off x="1028700" y="3214604"/>
            <a:ext cx="4761042" cy="5647583"/>
          </a:xfrm>
          <a:custGeom>
            <a:avLst/>
            <a:gdLst/>
            <a:ahLst/>
            <a:cxnLst/>
            <a:rect l="l" t="t" r="r" b="b"/>
            <a:pathLst>
              <a:path w="4761042" h="5647583">
                <a:moveTo>
                  <a:pt x="0" y="0"/>
                </a:moveTo>
                <a:lnTo>
                  <a:pt x="4761042" y="0"/>
                </a:lnTo>
                <a:lnTo>
                  <a:pt x="4761042" y="5647584"/>
                </a:lnTo>
                <a:lnTo>
                  <a:pt x="0" y="5647584"/>
                </a:lnTo>
                <a:lnTo>
                  <a:pt x="0" y="0"/>
                </a:lnTo>
                <a:close/>
              </a:path>
            </a:pathLst>
          </a:custGeom>
          <a:blipFill>
            <a:blip r:embed="rId4"/>
            <a:stretch>
              <a:fillRect l="-132186" t="-24250" b="-71488"/>
            </a:stretch>
          </a:blipFill>
        </p:spPr>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78715" y="1768170"/>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7115053" y="2581491"/>
            <a:ext cx="10414124" cy="6856661"/>
          </a:xfrm>
          <a:prstGeom prst="rect">
            <a:avLst/>
          </a:prstGeom>
        </p:spPr>
        <p:txBody>
          <a:bodyPr lIns="0" tIns="0" rIns="0" bIns="0" rtlCol="0" anchor="t">
            <a:spAutoFit/>
          </a:bodyPr>
          <a:lstStyle/>
          <a:p>
            <a:pPr algn="l">
              <a:lnSpc>
                <a:spcPts val="4980"/>
              </a:lnSpc>
            </a:pPr>
            <a:r>
              <a:rPr lang="en-US" sz="3557">
                <a:solidFill>
                  <a:srgbClr val="FFFFFF"/>
                </a:solidFill>
                <a:latin typeface="Open Sans"/>
                <a:ea typeface="Open Sans"/>
                <a:cs typeface="Open Sans"/>
                <a:sym typeface="Open Sans"/>
              </a:rPr>
              <a:t>Clients who have discontinued LEN and subsequently acquire HIV in the year-long tail phase, may be at risk of developing viral drug resistance. Though no data exist at present, it’s possible LEN resistance could render LEN or other future capsid inhibitor medications less effective at treating HIV. However, capsid inhibitors are not currently routinely used in HIV treatment regimens, so the implications of LEN drug resistance to clinical care should be minimal.</a:t>
            </a:r>
          </a:p>
        </p:txBody>
      </p:sp>
      <p:sp>
        <p:nvSpPr>
          <p:cNvPr id="4" name="TextBox 4"/>
          <p:cNvSpPr txBox="1"/>
          <p:nvPr/>
        </p:nvSpPr>
        <p:spPr>
          <a:xfrm>
            <a:off x="449519" y="555831"/>
            <a:ext cx="17388962" cy="840962"/>
          </a:xfrm>
          <a:prstGeom prst="rect">
            <a:avLst/>
          </a:prstGeom>
        </p:spPr>
        <p:txBody>
          <a:bodyPr lIns="0" tIns="0" rIns="0" bIns="0" rtlCol="0" anchor="t">
            <a:spAutoFit/>
          </a:bodyPr>
          <a:lstStyle/>
          <a:p>
            <a:pPr algn="l">
              <a:lnSpc>
                <a:spcPts val="6803"/>
              </a:lnSpc>
            </a:pPr>
            <a:r>
              <a:rPr lang="en-US" sz="4859" b="1">
                <a:solidFill>
                  <a:srgbClr val="FE6C39"/>
                </a:solidFill>
                <a:latin typeface="Roboto Condensed Bold"/>
                <a:ea typeface="Roboto Condensed Bold"/>
                <a:cs typeface="Roboto Condensed Bold"/>
                <a:sym typeface="Roboto Condensed Bold"/>
              </a:rPr>
              <a:t>Additional Details: Viral Drug Resistance after LEN Discontinuation</a:t>
            </a:r>
          </a:p>
        </p:txBody>
      </p:sp>
      <p:sp>
        <p:nvSpPr>
          <p:cNvPr id="5" name="Freeform 5"/>
          <p:cNvSpPr/>
          <p:nvPr/>
        </p:nvSpPr>
        <p:spPr>
          <a:xfrm>
            <a:off x="0" y="3761315"/>
            <a:ext cx="5884421" cy="5051258"/>
          </a:xfrm>
          <a:custGeom>
            <a:avLst/>
            <a:gdLst/>
            <a:ahLst/>
            <a:cxnLst/>
            <a:rect l="l" t="t" r="r" b="b"/>
            <a:pathLst>
              <a:path w="5884421" h="5051258">
                <a:moveTo>
                  <a:pt x="0" y="0"/>
                </a:moveTo>
                <a:lnTo>
                  <a:pt x="5884421" y="0"/>
                </a:lnTo>
                <a:lnTo>
                  <a:pt x="5884421" y="5051258"/>
                </a:lnTo>
                <a:lnTo>
                  <a:pt x="0" y="5051258"/>
                </a:lnTo>
                <a:lnTo>
                  <a:pt x="0" y="0"/>
                </a:lnTo>
                <a:close/>
              </a:path>
            </a:pathLst>
          </a:custGeom>
          <a:blipFill>
            <a:blip r:embed="rId4"/>
            <a:stretch>
              <a:fillRect t="-100143" r="-71805"/>
            </a:stretch>
          </a:blipFill>
        </p:spPr>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5372964"/>
            <a:ext cx="15497243" cy="1087756"/>
          </a:xfrm>
          <a:prstGeom prst="rect">
            <a:avLst/>
          </a:prstGeom>
        </p:spPr>
        <p:txBody>
          <a:bodyPr lIns="0" tIns="0" rIns="0" bIns="0" rtlCol="0" anchor="t">
            <a:spAutoFit/>
          </a:bodyPr>
          <a:lstStyle/>
          <a:p>
            <a:pPr algn="l">
              <a:lnSpc>
                <a:spcPts val="8819"/>
              </a:lnSpc>
            </a:pPr>
            <a:r>
              <a:rPr lang="en-US" sz="6299" b="1">
                <a:solidFill>
                  <a:srgbClr val="FFFFFF"/>
                </a:solidFill>
                <a:latin typeface="Roboto Condensed Bold"/>
                <a:ea typeface="Roboto Condensed Bold"/>
                <a:cs typeface="Roboto Condensed Bold"/>
                <a:sym typeface="Roboto Condensed Bold"/>
              </a:rPr>
              <a:t>Transitioning Between PrEP Products </a:t>
            </a: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050066" y="3669006"/>
            <a:ext cx="10861742" cy="538429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Clients starting a particular PrEP product may decide later to switch to another option, for any number of reasons that may be related to their preferences or product characteristics. </a:t>
            </a:r>
          </a:p>
          <a:p>
            <a:pPr marL="712467" lvl="1" indent="-356233" algn="l">
              <a:lnSpc>
                <a:spcPts val="3563"/>
              </a:lnSpc>
              <a:buFont typeface="Arial"/>
              <a:buChar char="•"/>
            </a:pPr>
            <a:r>
              <a:rPr lang="en-US" sz="3299">
                <a:solidFill>
                  <a:srgbClr val="000000"/>
                </a:solidFill>
                <a:latin typeface="Open Sans"/>
                <a:ea typeface="Open Sans"/>
                <a:cs typeface="Open Sans"/>
                <a:sym typeface="Open Sans"/>
              </a:rPr>
              <a:t>Here we present a number of considerations to help providers manage switching between PrEP products and maintaining continuity of HIV protection through overlapped use.</a:t>
            </a:r>
          </a:p>
          <a:p>
            <a:pPr marL="712467" lvl="1" indent="-356233" algn="l">
              <a:lnSpc>
                <a:spcPts val="3563"/>
              </a:lnSpc>
              <a:buFont typeface="Arial"/>
              <a:buChar char="•"/>
            </a:pPr>
            <a:r>
              <a:rPr lang="en-US" sz="3299">
                <a:solidFill>
                  <a:srgbClr val="000000"/>
                </a:solidFill>
                <a:latin typeface="Open Sans"/>
                <a:ea typeface="Open Sans"/>
                <a:cs typeface="Open Sans"/>
                <a:sym typeface="Open Sans"/>
              </a:rPr>
              <a:t>For example, because the new PrEP product will not begin to protect against HIV immediately, it should be started before the prior PrEP product stops providing protection.</a:t>
            </a:r>
          </a:p>
        </p:txBody>
      </p:sp>
      <p:sp>
        <p:nvSpPr>
          <p:cNvPr id="3" name="Freeform 3"/>
          <p:cNvSpPr/>
          <p:nvPr/>
        </p:nvSpPr>
        <p:spPr>
          <a:xfrm>
            <a:off x="790019" y="3822848"/>
            <a:ext cx="6418480" cy="5038507"/>
          </a:xfrm>
          <a:custGeom>
            <a:avLst/>
            <a:gdLst/>
            <a:ahLst/>
            <a:cxnLst/>
            <a:rect l="l" t="t" r="r" b="b"/>
            <a:pathLst>
              <a:path w="6418480" h="5038507">
                <a:moveTo>
                  <a:pt x="0" y="0"/>
                </a:moveTo>
                <a:lnTo>
                  <a:pt x="6418480" y="0"/>
                </a:lnTo>
                <a:lnTo>
                  <a:pt x="6418480" y="5038507"/>
                </a:lnTo>
                <a:lnTo>
                  <a:pt x="0" y="503850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028700" y="1162050"/>
            <a:ext cx="16447559" cy="20088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What special considerations should be made for clients wishing to transition from using one PrEP product to another?</a:t>
            </a: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62714" y="5143500"/>
            <a:ext cx="16287337" cy="3257467"/>
          </a:xfrm>
          <a:custGeom>
            <a:avLst/>
            <a:gdLst/>
            <a:ahLst/>
            <a:cxnLst/>
            <a:rect l="l" t="t" r="r" b="b"/>
            <a:pathLst>
              <a:path w="16287337" h="3257467">
                <a:moveTo>
                  <a:pt x="0" y="0"/>
                </a:moveTo>
                <a:lnTo>
                  <a:pt x="16287337" y="0"/>
                </a:lnTo>
                <a:lnTo>
                  <a:pt x="16287337" y="3257467"/>
                </a:lnTo>
                <a:lnTo>
                  <a:pt x="0" y="32574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62714" y="2120098"/>
            <a:ext cx="16962573" cy="2522173"/>
          </a:xfrm>
          <a:prstGeom prst="rect">
            <a:avLst/>
          </a:prstGeom>
        </p:spPr>
        <p:txBody>
          <a:bodyPr lIns="0" tIns="0" rIns="0" bIns="0" rtlCol="0" anchor="t">
            <a:spAutoFit/>
          </a:bodyPr>
          <a:lstStyle/>
          <a:p>
            <a:pPr algn="l">
              <a:lnSpc>
                <a:spcPts val="5063"/>
              </a:lnSpc>
            </a:pPr>
            <a:r>
              <a:rPr lang="en-US" sz="3616">
                <a:solidFill>
                  <a:srgbClr val="1D9EDE"/>
                </a:solidFill>
                <a:latin typeface="Open Sans"/>
                <a:ea typeface="Open Sans"/>
                <a:cs typeface="Open Sans"/>
                <a:sym typeface="Open Sans"/>
              </a:rPr>
              <a:t>A client wishing to discontinue TDF-based oral PrEP and start another PrEP product may do so, if clinically eligible to use the new product. An eligibility assessment to detect contraindications would be needed, as described in Lesson 2.</a:t>
            </a:r>
          </a:p>
        </p:txBody>
      </p:sp>
      <p:sp>
        <p:nvSpPr>
          <p:cNvPr id="4" name="TextBox 4"/>
          <p:cNvSpPr txBox="1"/>
          <p:nvPr/>
        </p:nvSpPr>
        <p:spPr>
          <a:xfrm>
            <a:off x="662714" y="418147"/>
            <a:ext cx="16152910"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Switching from Oral PrEP</a:t>
            </a: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135831" y="3845596"/>
            <a:ext cx="11152169" cy="6273095"/>
          </a:xfrm>
          <a:custGeom>
            <a:avLst/>
            <a:gdLst/>
            <a:ahLst/>
            <a:cxnLst/>
            <a:rect l="l" t="t" r="r" b="b"/>
            <a:pathLst>
              <a:path w="11152169" h="6273095">
                <a:moveTo>
                  <a:pt x="0" y="0"/>
                </a:moveTo>
                <a:lnTo>
                  <a:pt x="11152169" y="0"/>
                </a:lnTo>
                <a:lnTo>
                  <a:pt x="11152169" y="6273095"/>
                </a:lnTo>
                <a:lnTo>
                  <a:pt x="0" y="627309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16766" y="1956264"/>
            <a:ext cx="16962573" cy="1889333"/>
          </a:xfrm>
          <a:prstGeom prst="rect">
            <a:avLst/>
          </a:prstGeom>
        </p:spPr>
        <p:txBody>
          <a:bodyPr lIns="0" tIns="0" rIns="0" bIns="0" rtlCol="0" anchor="t">
            <a:spAutoFit/>
          </a:bodyPr>
          <a:lstStyle/>
          <a:p>
            <a:pPr algn="l">
              <a:lnSpc>
                <a:spcPts val="5063"/>
              </a:lnSpc>
            </a:pPr>
            <a:r>
              <a:rPr lang="en-US" sz="3616">
                <a:solidFill>
                  <a:srgbClr val="000000"/>
                </a:solidFill>
                <a:latin typeface="Open Sans"/>
                <a:ea typeface="Open Sans"/>
                <a:cs typeface="Open Sans"/>
                <a:sym typeface="Open Sans"/>
              </a:rPr>
              <a:t>Clients should continue using TDF-based oral PrEP for </a:t>
            </a:r>
            <a:r>
              <a:rPr lang="en-US" sz="3616" b="1">
                <a:solidFill>
                  <a:srgbClr val="000000"/>
                </a:solidFill>
                <a:latin typeface="Open Sans Bold"/>
                <a:ea typeface="Open Sans Bold"/>
                <a:cs typeface="Open Sans Bold"/>
                <a:sym typeface="Open Sans Bold"/>
              </a:rPr>
              <a:t>7 days</a:t>
            </a:r>
            <a:r>
              <a:rPr lang="en-US" sz="3616">
                <a:solidFill>
                  <a:srgbClr val="000000"/>
                </a:solidFill>
                <a:latin typeface="Open Sans"/>
                <a:ea typeface="Open Sans"/>
                <a:cs typeface="Open Sans"/>
                <a:sym typeface="Open Sans"/>
              </a:rPr>
              <a:t> after CAB-LA INITIATION INJECTION 1 or insertion of DVR to ensure continued protection.</a:t>
            </a:r>
          </a:p>
          <a:p>
            <a:pPr algn="l">
              <a:lnSpc>
                <a:spcPts val="5063"/>
              </a:lnSpc>
            </a:pPr>
            <a:endParaRPr lang="en-US" sz="3616">
              <a:solidFill>
                <a:srgbClr val="000000"/>
              </a:solidFill>
              <a:latin typeface="Open Sans"/>
              <a:ea typeface="Open Sans"/>
              <a:cs typeface="Open Sans"/>
              <a:sym typeface="Open Sans"/>
            </a:endParaRPr>
          </a:p>
        </p:txBody>
      </p:sp>
      <p:sp>
        <p:nvSpPr>
          <p:cNvPr id="4" name="TextBox 4"/>
          <p:cNvSpPr txBox="1"/>
          <p:nvPr/>
        </p:nvSpPr>
        <p:spPr>
          <a:xfrm>
            <a:off x="516766" y="418147"/>
            <a:ext cx="16152910"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Switching from Oral PrEP </a:t>
            </a:r>
            <a:r>
              <a:rPr lang="en-US" sz="6299" b="1">
                <a:solidFill>
                  <a:srgbClr val="000000"/>
                </a:solidFill>
                <a:latin typeface="Roboto Condensed Bold"/>
                <a:ea typeface="Roboto Condensed Bold"/>
                <a:cs typeface="Roboto Condensed Bold"/>
                <a:sym typeface="Roboto Condensed Bold"/>
              </a:rPr>
              <a:t>- To CAB-LA or DVR </a:t>
            </a:r>
          </a:p>
        </p:txBody>
      </p:sp>
      <p:sp>
        <p:nvSpPr>
          <p:cNvPr id="5" name="TextBox 5"/>
          <p:cNvSpPr txBox="1"/>
          <p:nvPr/>
        </p:nvSpPr>
        <p:spPr>
          <a:xfrm>
            <a:off x="516766" y="3583159"/>
            <a:ext cx="8481286" cy="4808935"/>
          </a:xfrm>
          <a:prstGeom prst="rect">
            <a:avLst/>
          </a:prstGeom>
        </p:spPr>
        <p:txBody>
          <a:bodyPr lIns="0" tIns="0" rIns="0" bIns="0" rtlCol="0" anchor="t">
            <a:spAutoFit/>
          </a:bodyPr>
          <a:lstStyle/>
          <a:p>
            <a:pPr algn="l">
              <a:lnSpc>
                <a:spcPts val="3833"/>
              </a:lnSpc>
            </a:pPr>
            <a:r>
              <a:rPr lang="en-US" sz="2737">
                <a:solidFill>
                  <a:srgbClr val="000000"/>
                </a:solidFill>
                <a:latin typeface="Open Sans"/>
                <a:ea typeface="Open Sans"/>
                <a:cs typeface="Open Sans"/>
                <a:sym typeface="Open Sans"/>
              </a:rPr>
              <a:t>The dosing of oral PrEP during these days may vary, based upon the client's prior regimen, as follows:</a:t>
            </a:r>
          </a:p>
          <a:p>
            <a:pPr marL="591105" lvl="1" indent="-295553" algn="l">
              <a:lnSpc>
                <a:spcPts val="3833"/>
              </a:lnSpc>
              <a:buFont typeface="Arial"/>
              <a:buChar char="•"/>
            </a:pPr>
            <a:r>
              <a:rPr lang="en-US" sz="2737">
                <a:solidFill>
                  <a:srgbClr val="000000"/>
                </a:solidFill>
                <a:latin typeface="Open Sans"/>
                <a:ea typeface="Open Sans"/>
                <a:cs typeface="Open Sans"/>
                <a:sym typeface="Open Sans"/>
              </a:rPr>
              <a:t>Clients who have been using an event-driven oral PrEP regimen can continue to dose on a non-daily basis during the transition period, though daily use may be preferred to ensure protection.</a:t>
            </a:r>
          </a:p>
          <a:p>
            <a:pPr marL="591105" lvl="1" indent="-295553" algn="l">
              <a:lnSpc>
                <a:spcPts val="3833"/>
              </a:lnSpc>
              <a:buFont typeface="Arial"/>
              <a:buChar char="•"/>
            </a:pPr>
            <a:r>
              <a:rPr lang="en-US" sz="2737">
                <a:solidFill>
                  <a:srgbClr val="000000"/>
                </a:solidFill>
                <a:latin typeface="Open Sans"/>
                <a:ea typeface="Open Sans"/>
                <a:cs typeface="Open Sans"/>
                <a:sym typeface="Open Sans"/>
              </a:rPr>
              <a:t>All other clients should continue using oral PrEP daily throughout the transition period.</a:t>
            </a:r>
          </a:p>
          <a:p>
            <a:pPr algn="l">
              <a:lnSpc>
                <a:spcPts val="3833"/>
              </a:lnSpc>
            </a:pPr>
            <a:endParaRPr lang="en-US" sz="2737">
              <a:solidFill>
                <a:srgbClr val="000000"/>
              </a:solidFill>
              <a:latin typeface="Open Sans"/>
              <a:ea typeface="Open Sans"/>
              <a:cs typeface="Open Sans"/>
              <a:sym typeface="Open Sans"/>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480252" y="3109717"/>
            <a:ext cx="13035600" cy="7332525"/>
          </a:xfrm>
          <a:custGeom>
            <a:avLst/>
            <a:gdLst/>
            <a:ahLst/>
            <a:cxnLst/>
            <a:rect l="l" t="t" r="r" b="b"/>
            <a:pathLst>
              <a:path w="13035600" h="7332525">
                <a:moveTo>
                  <a:pt x="0" y="0"/>
                </a:moveTo>
                <a:lnTo>
                  <a:pt x="13035600" y="0"/>
                </a:lnTo>
                <a:lnTo>
                  <a:pt x="13035600" y="7332525"/>
                </a:lnTo>
                <a:lnTo>
                  <a:pt x="0" y="733252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16766" y="1697746"/>
            <a:ext cx="16962573" cy="1889333"/>
          </a:xfrm>
          <a:prstGeom prst="rect">
            <a:avLst/>
          </a:prstGeom>
        </p:spPr>
        <p:txBody>
          <a:bodyPr lIns="0" tIns="0" rIns="0" bIns="0" rtlCol="0" anchor="t">
            <a:spAutoFit/>
          </a:bodyPr>
          <a:lstStyle/>
          <a:p>
            <a:pPr marL="780874" lvl="1" indent="-390437" algn="l">
              <a:lnSpc>
                <a:spcPts val="5063"/>
              </a:lnSpc>
              <a:buFont typeface="Arial"/>
              <a:buChar char="•"/>
            </a:pPr>
            <a:r>
              <a:rPr lang="en-US" sz="3616">
                <a:solidFill>
                  <a:srgbClr val="000000"/>
                </a:solidFill>
                <a:latin typeface="Open Sans"/>
                <a:ea typeface="Open Sans"/>
                <a:cs typeface="Open Sans"/>
                <a:sym typeface="Open Sans"/>
              </a:rPr>
              <a:t>Clients should continue using TDF-based oral PrEP throughout both days of receiving INITIATION REGIMEN to start LEN (all doses).</a:t>
            </a:r>
          </a:p>
          <a:p>
            <a:pPr algn="l">
              <a:lnSpc>
                <a:spcPts val="5063"/>
              </a:lnSpc>
            </a:pPr>
            <a:endParaRPr lang="en-US" sz="3616">
              <a:solidFill>
                <a:srgbClr val="000000"/>
              </a:solidFill>
              <a:latin typeface="Open Sans"/>
              <a:ea typeface="Open Sans"/>
              <a:cs typeface="Open Sans"/>
              <a:sym typeface="Open Sans"/>
            </a:endParaRPr>
          </a:p>
        </p:txBody>
      </p:sp>
      <p:sp>
        <p:nvSpPr>
          <p:cNvPr id="4" name="TextBox 4"/>
          <p:cNvSpPr txBox="1"/>
          <p:nvPr/>
        </p:nvSpPr>
        <p:spPr>
          <a:xfrm>
            <a:off x="516766" y="418147"/>
            <a:ext cx="16152910"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Switching from Oral PrEP </a:t>
            </a:r>
            <a:r>
              <a:rPr lang="en-US" sz="6299" b="1">
                <a:solidFill>
                  <a:srgbClr val="000000"/>
                </a:solidFill>
                <a:latin typeface="Roboto Condensed Bold"/>
                <a:ea typeface="Roboto Condensed Bold"/>
                <a:cs typeface="Roboto Condensed Bold"/>
                <a:sym typeface="Roboto Condensed Bold"/>
              </a:rPr>
              <a:t>- To LEN</a:t>
            </a: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3977" y="5462174"/>
            <a:ext cx="17964023" cy="3592805"/>
          </a:xfrm>
          <a:custGeom>
            <a:avLst/>
            <a:gdLst/>
            <a:ahLst/>
            <a:cxnLst/>
            <a:rect l="l" t="t" r="r" b="b"/>
            <a:pathLst>
              <a:path w="17964023" h="3592805">
                <a:moveTo>
                  <a:pt x="0" y="0"/>
                </a:moveTo>
                <a:lnTo>
                  <a:pt x="17964023" y="0"/>
                </a:lnTo>
                <a:lnTo>
                  <a:pt x="17964023" y="3592805"/>
                </a:lnTo>
                <a:lnTo>
                  <a:pt x="0" y="359280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16766" y="2222843"/>
            <a:ext cx="16962573" cy="1889333"/>
          </a:xfrm>
          <a:prstGeom prst="rect">
            <a:avLst/>
          </a:prstGeom>
        </p:spPr>
        <p:txBody>
          <a:bodyPr lIns="0" tIns="0" rIns="0" bIns="0" rtlCol="0" anchor="t">
            <a:spAutoFit/>
          </a:bodyPr>
          <a:lstStyle/>
          <a:p>
            <a:pPr algn="l">
              <a:lnSpc>
                <a:spcPts val="5063"/>
              </a:lnSpc>
            </a:pPr>
            <a:r>
              <a:rPr lang="en-US" sz="3616">
                <a:solidFill>
                  <a:srgbClr val="48AEA8"/>
                </a:solidFill>
                <a:latin typeface="Open Sans"/>
                <a:ea typeface="Open Sans"/>
                <a:cs typeface="Open Sans"/>
                <a:sym typeface="Open Sans"/>
              </a:rPr>
              <a:t>A client wishing to discontinue DVR and start another PrEP product may do so, if clinically eligible to use the new product. An eligibility assessment to detect contraindications would be needed, as described in Lesson 2.</a:t>
            </a:r>
          </a:p>
        </p:txBody>
      </p:sp>
      <p:sp>
        <p:nvSpPr>
          <p:cNvPr id="4" name="TextBox 4"/>
          <p:cNvSpPr txBox="1"/>
          <p:nvPr/>
        </p:nvSpPr>
        <p:spPr>
          <a:xfrm>
            <a:off x="516766" y="418147"/>
            <a:ext cx="16152910" cy="1087756"/>
          </a:xfrm>
          <a:prstGeom prst="rect">
            <a:avLst/>
          </a:prstGeom>
        </p:spPr>
        <p:txBody>
          <a:bodyPr lIns="0" tIns="0" rIns="0" bIns="0" rtlCol="0" anchor="t">
            <a:spAutoFit/>
          </a:bodyPr>
          <a:lstStyle/>
          <a:p>
            <a:pPr algn="l">
              <a:lnSpc>
                <a:spcPts val="8819"/>
              </a:lnSpc>
            </a:pPr>
            <a:r>
              <a:rPr lang="en-US" sz="6299" b="1">
                <a:solidFill>
                  <a:srgbClr val="48AEA8"/>
                </a:solidFill>
                <a:latin typeface="Roboto Condensed Bold"/>
                <a:ea typeface="Roboto Condensed Bold"/>
                <a:cs typeface="Roboto Condensed Bold"/>
                <a:sym typeface="Roboto Condensed Bold"/>
              </a:rPr>
              <a:t>Switching from DVR</a:t>
            </a: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38974" y="3531345"/>
            <a:ext cx="12010053" cy="6755655"/>
          </a:xfrm>
          <a:custGeom>
            <a:avLst/>
            <a:gdLst/>
            <a:ahLst/>
            <a:cxnLst/>
            <a:rect l="l" t="t" r="r" b="b"/>
            <a:pathLst>
              <a:path w="12010053" h="6755655">
                <a:moveTo>
                  <a:pt x="0" y="0"/>
                </a:moveTo>
                <a:lnTo>
                  <a:pt x="12010052" y="0"/>
                </a:lnTo>
                <a:lnTo>
                  <a:pt x="12010052" y="6755655"/>
                </a:lnTo>
                <a:lnTo>
                  <a:pt x="0" y="67556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16766" y="1984162"/>
            <a:ext cx="16962573" cy="1251158"/>
          </a:xfrm>
          <a:prstGeom prst="rect">
            <a:avLst/>
          </a:prstGeom>
        </p:spPr>
        <p:txBody>
          <a:bodyPr lIns="0" tIns="0" rIns="0" bIns="0" rtlCol="0" anchor="t">
            <a:spAutoFit/>
          </a:bodyPr>
          <a:lstStyle/>
          <a:p>
            <a:pPr algn="l">
              <a:lnSpc>
                <a:spcPts val="5063"/>
              </a:lnSpc>
            </a:pPr>
            <a:r>
              <a:rPr lang="en-US" sz="3616">
                <a:solidFill>
                  <a:srgbClr val="000000"/>
                </a:solidFill>
                <a:latin typeface="Open Sans"/>
                <a:ea typeface="Open Sans"/>
                <a:cs typeface="Open Sans"/>
                <a:sym typeface="Open Sans"/>
              </a:rPr>
              <a:t>Clients should continue wearing DVR for </a:t>
            </a:r>
            <a:r>
              <a:rPr lang="en-US" sz="3616" b="1">
                <a:solidFill>
                  <a:srgbClr val="000000"/>
                </a:solidFill>
                <a:latin typeface="Open Sans Bold"/>
                <a:ea typeface="Open Sans Bold"/>
                <a:cs typeface="Open Sans Bold"/>
                <a:sym typeface="Open Sans Bold"/>
              </a:rPr>
              <a:t>7 days</a:t>
            </a:r>
            <a:r>
              <a:rPr lang="en-US" sz="3616">
                <a:solidFill>
                  <a:srgbClr val="000000"/>
                </a:solidFill>
                <a:latin typeface="Open Sans"/>
                <a:ea typeface="Open Sans"/>
                <a:cs typeface="Open Sans"/>
                <a:sym typeface="Open Sans"/>
              </a:rPr>
              <a:t> after CAB-LA INITIATION INJECTION 1, or starting TDF-based oral PrEP to ensure continued protection</a:t>
            </a:r>
          </a:p>
        </p:txBody>
      </p:sp>
      <p:sp>
        <p:nvSpPr>
          <p:cNvPr id="4" name="TextBox 4"/>
          <p:cNvSpPr txBox="1"/>
          <p:nvPr/>
        </p:nvSpPr>
        <p:spPr>
          <a:xfrm>
            <a:off x="516766" y="418147"/>
            <a:ext cx="16152910" cy="1087756"/>
          </a:xfrm>
          <a:prstGeom prst="rect">
            <a:avLst/>
          </a:prstGeom>
        </p:spPr>
        <p:txBody>
          <a:bodyPr lIns="0" tIns="0" rIns="0" bIns="0" rtlCol="0" anchor="t">
            <a:spAutoFit/>
          </a:bodyPr>
          <a:lstStyle/>
          <a:p>
            <a:pPr algn="l">
              <a:lnSpc>
                <a:spcPts val="8819"/>
              </a:lnSpc>
            </a:pPr>
            <a:r>
              <a:rPr lang="en-US" sz="6299" b="1">
                <a:solidFill>
                  <a:srgbClr val="48AEA8"/>
                </a:solidFill>
                <a:latin typeface="Roboto Condensed Bold"/>
                <a:ea typeface="Roboto Condensed Bold"/>
                <a:cs typeface="Roboto Condensed Bold"/>
                <a:sym typeface="Roboto Condensed Bold"/>
              </a:rPr>
              <a:t>Switching from DVR </a:t>
            </a:r>
            <a:r>
              <a:rPr lang="en-US" sz="6299" b="1">
                <a:solidFill>
                  <a:srgbClr val="000000"/>
                </a:solidFill>
                <a:latin typeface="Roboto Condensed Bold"/>
                <a:ea typeface="Roboto Condensed Bold"/>
                <a:cs typeface="Roboto Condensed Bold"/>
                <a:sym typeface="Roboto Condensed Bold"/>
              </a:rPr>
              <a:t>- To CAB-LA or Oral PrEP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883341" y="3315611"/>
            <a:ext cx="7138281" cy="6531383"/>
          </a:xfrm>
          <a:custGeom>
            <a:avLst/>
            <a:gdLst/>
            <a:ahLst/>
            <a:cxnLst/>
            <a:rect l="l" t="t" r="r" b="b"/>
            <a:pathLst>
              <a:path w="7138281" h="6531383">
                <a:moveTo>
                  <a:pt x="0" y="0"/>
                </a:moveTo>
                <a:lnTo>
                  <a:pt x="7138281" y="0"/>
                </a:lnTo>
                <a:lnTo>
                  <a:pt x="7138281" y="6531383"/>
                </a:lnTo>
                <a:lnTo>
                  <a:pt x="0" y="6531383"/>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9144000" y="5496263"/>
            <a:ext cx="6763113"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person (provider or client) doing the insertion should wash their hands.</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1: Preparing for DVR Insertion</a:t>
            </a:r>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776174" y="3606239"/>
            <a:ext cx="12443755" cy="6999612"/>
          </a:xfrm>
          <a:custGeom>
            <a:avLst/>
            <a:gdLst/>
            <a:ahLst/>
            <a:cxnLst/>
            <a:rect l="l" t="t" r="r" b="b"/>
            <a:pathLst>
              <a:path w="12443755" h="6999612">
                <a:moveTo>
                  <a:pt x="0" y="0"/>
                </a:moveTo>
                <a:lnTo>
                  <a:pt x="12443755" y="0"/>
                </a:lnTo>
                <a:lnTo>
                  <a:pt x="12443755" y="6999613"/>
                </a:lnTo>
                <a:lnTo>
                  <a:pt x="0" y="699961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16766" y="418147"/>
            <a:ext cx="16152910" cy="1087756"/>
          </a:xfrm>
          <a:prstGeom prst="rect">
            <a:avLst/>
          </a:prstGeom>
        </p:spPr>
        <p:txBody>
          <a:bodyPr lIns="0" tIns="0" rIns="0" bIns="0" rtlCol="0" anchor="t">
            <a:spAutoFit/>
          </a:bodyPr>
          <a:lstStyle/>
          <a:p>
            <a:pPr algn="l">
              <a:lnSpc>
                <a:spcPts val="8819"/>
              </a:lnSpc>
            </a:pPr>
            <a:r>
              <a:rPr lang="en-US" sz="6299" b="1">
                <a:solidFill>
                  <a:srgbClr val="48AEA8"/>
                </a:solidFill>
                <a:latin typeface="Roboto Condensed Bold"/>
                <a:ea typeface="Roboto Condensed Bold"/>
                <a:cs typeface="Roboto Condensed Bold"/>
                <a:sym typeface="Roboto Condensed Bold"/>
              </a:rPr>
              <a:t>Switching from DVR </a:t>
            </a:r>
            <a:r>
              <a:rPr lang="en-US" sz="6299" b="1">
                <a:solidFill>
                  <a:srgbClr val="000000"/>
                </a:solidFill>
                <a:latin typeface="Roboto Condensed Bold"/>
                <a:ea typeface="Roboto Condensed Bold"/>
                <a:cs typeface="Roboto Condensed Bold"/>
                <a:sym typeface="Roboto Condensed Bold"/>
              </a:rPr>
              <a:t>- To LEN</a:t>
            </a:r>
          </a:p>
        </p:txBody>
      </p:sp>
      <p:sp>
        <p:nvSpPr>
          <p:cNvPr id="4" name="TextBox 4"/>
          <p:cNvSpPr txBox="1"/>
          <p:nvPr/>
        </p:nvSpPr>
        <p:spPr>
          <a:xfrm>
            <a:off x="516766" y="1897882"/>
            <a:ext cx="16962573" cy="1251158"/>
          </a:xfrm>
          <a:prstGeom prst="rect">
            <a:avLst/>
          </a:prstGeom>
        </p:spPr>
        <p:txBody>
          <a:bodyPr lIns="0" tIns="0" rIns="0" bIns="0" rtlCol="0" anchor="t">
            <a:spAutoFit/>
          </a:bodyPr>
          <a:lstStyle/>
          <a:p>
            <a:pPr marL="780874" lvl="1" indent="-390437" algn="l">
              <a:lnSpc>
                <a:spcPts val="5063"/>
              </a:lnSpc>
              <a:buFont typeface="Arial"/>
              <a:buChar char="•"/>
            </a:pPr>
            <a:r>
              <a:rPr lang="en-US" sz="3616">
                <a:solidFill>
                  <a:srgbClr val="000000"/>
                </a:solidFill>
                <a:latin typeface="Open Sans"/>
                <a:ea typeface="Open Sans"/>
                <a:cs typeface="Open Sans"/>
                <a:sym typeface="Open Sans"/>
              </a:rPr>
              <a:t>Clients should continue wearing DVR throughout </a:t>
            </a:r>
            <a:r>
              <a:rPr lang="en-US" sz="3616" b="1">
                <a:solidFill>
                  <a:srgbClr val="000000"/>
                </a:solidFill>
                <a:latin typeface="Open Sans Bold"/>
                <a:ea typeface="Open Sans Bold"/>
                <a:cs typeface="Open Sans Bold"/>
                <a:sym typeface="Open Sans Bold"/>
              </a:rPr>
              <a:t>both days</a:t>
            </a:r>
            <a:r>
              <a:rPr lang="en-US" sz="3616">
                <a:solidFill>
                  <a:srgbClr val="000000"/>
                </a:solidFill>
                <a:latin typeface="Open Sans"/>
                <a:ea typeface="Open Sans"/>
                <a:cs typeface="Open Sans"/>
                <a:sym typeface="Open Sans"/>
              </a:rPr>
              <a:t> of receiving the INITIATION REGIMEN to start LEN (all doses).</a:t>
            </a: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84351" y="5143500"/>
            <a:ext cx="16374949" cy="3274990"/>
          </a:xfrm>
          <a:custGeom>
            <a:avLst/>
            <a:gdLst/>
            <a:ahLst/>
            <a:cxnLst/>
            <a:rect l="l" t="t" r="r" b="b"/>
            <a:pathLst>
              <a:path w="16374949" h="3274990">
                <a:moveTo>
                  <a:pt x="0" y="0"/>
                </a:moveTo>
                <a:lnTo>
                  <a:pt x="16374949" y="0"/>
                </a:lnTo>
                <a:lnTo>
                  <a:pt x="16374949" y="3274990"/>
                </a:lnTo>
                <a:lnTo>
                  <a:pt x="0" y="327499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02516" y="609091"/>
            <a:ext cx="16152910" cy="1087756"/>
          </a:xfrm>
          <a:prstGeom prst="rect">
            <a:avLst/>
          </a:prstGeom>
        </p:spPr>
        <p:txBody>
          <a:bodyPr lIns="0" tIns="0" rIns="0" bIns="0" rtlCol="0" anchor="t">
            <a:spAutoFit/>
          </a:bodyPr>
          <a:lstStyle/>
          <a:p>
            <a:pPr algn="l">
              <a:lnSpc>
                <a:spcPts val="8819"/>
              </a:lnSpc>
            </a:pPr>
            <a:r>
              <a:rPr lang="en-US" sz="6299" b="1">
                <a:solidFill>
                  <a:srgbClr val="A93291"/>
                </a:solidFill>
                <a:latin typeface="Roboto Condensed Bold"/>
                <a:ea typeface="Roboto Condensed Bold"/>
                <a:cs typeface="Roboto Condensed Bold"/>
                <a:sym typeface="Roboto Condensed Bold"/>
              </a:rPr>
              <a:t>Switching From CAB-LA</a:t>
            </a:r>
          </a:p>
        </p:txBody>
      </p:sp>
      <p:sp>
        <p:nvSpPr>
          <p:cNvPr id="4" name="TextBox 4"/>
          <p:cNvSpPr txBox="1"/>
          <p:nvPr/>
        </p:nvSpPr>
        <p:spPr>
          <a:xfrm>
            <a:off x="602516" y="1998408"/>
            <a:ext cx="16801132" cy="1825177"/>
          </a:xfrm>
          <a:prstGeom prst="rect">
            <a:avLst/>
          </a:prstGeom>
        </p:spPr>
        <p:txBody>
          <a:bodyPr lIns="0" tIns="0" rIns="0" bIns="0" rtlCol="0" anchor="t">
            <a:spAutoFit/>
          </a:bodyPr>
          <a:lstStyle/>
          <a:p>
            <a:pPr algn="l">
              <a:lnSpc>
                <a:spcPts val="4898"/>
              </a:lnSpc>
              <a:spcBef>
                <a:spcPct val="0"/>
              </a:spcBef>
            </a:pPr>
            <a:r>
              <a:rPr lang="en-US" sz="3499">
                <a:solidFill>
                  <a:srgbClr val="A93291"/>
                </a:solidFill>
                <a:latin typeface="Open Sans"/>
                <a:ea typeface="Open Sans"/>
                <a:cs typeface="Open Sans"/>
                <a:sym typeface="Open Sans"/>
              </a:rPr>
              <a:t>A client wishing to discontinue CAB-LA and start another PrEP product may do so, if clinically eligible to use the new product. An eligibility assessment to detect contraindications would be needed, as described in Lesson 2.</a:t>
            </a: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0255" y="4602546"/>
            <a:ext cx="8863745" cy="4985857"/>
          </a:xfrm>
          <a:custGeom>
            <a:avLst/>
            <a:gdLst/>
            <a:ahLst/>
            <a:cxnLst/>
            <a:rect l="l" t="t" r="r" b="b"/>
            <a:pathLst>
              <a:path w="8863745" h="4985857">
                <a:moveTo>
                  <a:pt x="0" y="0"/>
                </a:moveTo>
                <a:lnTo>
                  <a:pt x="8863745" y="0"/>
                </a:lnTo>
                <a:lnTo>
                  <a:pt x="8863745" y="4985857"/>
                </a:lnTo>
                <a:lnTo>
                  <a:pt x="0" y="498585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9011801" y="4602546"/>
            <a:ext cx="9119933" cy="5129962"/>
          </a:xfrm>
          <a:custGeom>
            <a:avLst/>
            <a:gdLst/>
            <a:ahLst/>
            <a:cxnLst/>
            <a:rect l="l" t="t" r="r" b="b"/>
            <a:pathLst>
              <a:path w="9119933" h="5129962">
                <a:moveTo>
                  <a:pt x="0" y="0"/>
                </a:moveTo>
                <a:lnTo>
                  <a:pt x="9119933" y="0"/>
                </a:lnTo>
                <a:lnTo>
                  <a:pt x="9119933" y="5129962"/>
                </a:lnTo>
                <a:lnTo>
                  <a:pt x="0" y="51299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602516" y="609091"/>
            <a:ext cx="17179236" cy="1087756"/>
          </a:xfrm>
          <a:prstGeom prst="rect">
            <a:avLst/>
          </a:prstGeom>
        </p:spPr>
        <p:txBody>
          <a:bodyPr lIns="0" tIns="0" rIns="0" bIns="0" rtlCol="0" anchor="t">
            <a:spAutoFit/>
          </a:bodyPr>
          <a:lstStyle/>
          <a:p>
            <a:pPr algn="l">
              <a:lnSpc>
                <a:spcPts val="8819"/>
              </a:lnSpc>
            </a:pPr>
            <a:r>
              <a:rPr lang="en-US" sz="6299" b="1">
                <a:solidFill>
                  <a:srgbClr val="A93291"/>
                </a:solidFill>
                <a:latin typeface="Roboto Condensed Bold"/>
                <a:ea typeface="Roboto Condensed Bold"/>
                <a:cs typeface="Roboto Condensed Bold"/>
                <a:sym typeface="Roboto Condensed Bold"/>
              </a:rPr>
              <a:t>Switching From CAB-LA </a:t>
            </a:r>
            <a:r>
              <a:rPr lang="en-US" sz="6299" b="1">
                <a:solidFill>
                  <a:srgbClr val="000000"/>
                </a:solidFill>
                <a:latin typeface="Roboto Condensed Bold"/>
                <a:ea typeface="Roboto Condensed Bold"/>
                <a:cs typeface="Roboto Condensed Bold"/>
                <a:sym typeface="Roboto Condensed Bold"/>
              </a:rPr>
              <a:t>- To DVR, LEN, or Oral PrEP</a:t>
            </a:r>
          </a:p>
        </p:txBody>
      </p:sp>
      <p:sp>
        <p:nvSpPr>
          <p:cNvPr id="5" name="TextBox 5"/>
          <p:cNvSpPr txBox="1"/>
          <p:nvPr/>
        </p:nvSpPr>
        <p:spPr>
          <a:xfrm>
            <a:off x="280255" y="1924400"/>
            <a:ext cx="8720537" cy="1973344"/>
          </a:xfrm>
          <a:prstGeom prst="rect">
            <a:avLst/>
          </a:prstGeom>
        </p:spPr>
        <p:txBody>
          <a:bodyPr lIns="0" tIns="0" rIns="0" bIns="0" rtlCol="0" anchor="t">
            <a:spAutoFit/>
          </a:bodyPr>
          <a:lstStyle/>
          <a:p>
            <a:pPr marL="611071" lvl="1" indent="-305536" algn="l">
              <a:lnSpc>
                <a:spcPts val="3962"/>
              </a:lnSpc>
              <a:buFont typeface="Arial"/>
              <a:buChar char="•"/>
            </a:pPr>
            <a:r>
              <a:rPr lang="en-US" sz="2830">
                <a:solidFill>
                  <a:srgbClr val="000000"/>
                </a:solidFill>
                <a:latin typeface="Open Sans"/>
                <a:ea typeface="Open Sans"/>
                <a:cs typeface="Open Sans"/>
                <a:sym typeface="Open Sans"/>
              </a:rPr>
              <a:t>Clients should insert the DVR, start the LEN INITIATION REGIMEN or start TDF-based oral PrEP </a:t>
            </a:r>
            <a:r>
              <a:rPr lang="en-US" sz="2830" b="1">
                <a:solidFill>
                  <a:srgbClr val="000000"/>
                </a:solidFill>
                <a:latin typeface="Open Sans Bold"/>
                <a:ea typeface="Open Sans Bold"/>
                <a:cs typeface="Open Sans Bold"/>
                <a:sym typeface="Open Sans Bold"/>
              </a:rPr>
              <a:t>1 month after INITIATION INJECTION 1</a:t>
            </a:r>
            <a:r>
              <a:rPr lang="en-US" sz="2830">
                <a:solidFill>
                  <a:srgbClr val="000000"/>
                </a:solidFill>
                <a:latin typeface="Open Sans"/>
                <a:ea typeface="Open Sans"/>
                <a:cs typeface="Open Sans"/>
                <a:sym typeface="Open Sans"/>
              </a:rPr>
              <a:t> to ensure continued coverage.</a:t>
            </a:r>
          </a:p>
        </p:txBody>
      </p:sp>
      <p:sp>
        <p:nvSpPr>
          <p:cNvPr id="6" name="TextBox 6"/>
          <p:cNvSpPr txBox="1"/>
          <p:nvPr/>
        </p:nvSpPr>
        <p:spPr>
          <a:xfrm>
            <a:off x="9192134" y="1924400"/>
            <a:ext cx="8759266" cy="2947534"/>
          </a:xfrm>
          <a:prstGeom prst="rect">
            <a:avLst/>
          </a:prstGeom>
        </p:spPr>
        <p:txBody>
          <a:bodyPr lIns="0" tIns="0" rIns="0" bIns="0" rtlCol="0" anchor="t">
            <a:spAutoFit/>
          </a:bodyPr>
          <a:lstStyle/>
          <a:p>
            <a:pPr marL="611071" lvl="1" indent="-305535" algn="l">
              <a:lnSpc>
                <a:spcPts val="3962"/>
              </a:lnSpc>
              <a:buFont typeface="Arial"/>
              <a:buChar char="•"/>
            </a:pPr>
            <a:r>
              <a:rPr lang="en-US" sz="2830">
                <a:solidFill>
                  <a:srgbClr val="000000"/>
                </a:solidFill>
                <a:latin typeface="Open Sans"/>
                <a:ea typeface="Open Sans"/>
                <a:cs typeface="Open Sans"/>
                <a:sym typeface="Open Sans"/>
              </a:rPr>
              <a:t>Clients should insert the DVR, start the LEN INITIATION REGIMEN or start TDF-based oral PrEP </a:t>
            </a:r>
            <a:r>
              <a:rPr lang="en-US" sz="2830" b="1">
                <a:solidFill>
                  <a:srgbClr val="000000"/>
                </a:solidFill>
                <a:latin typeface="Open Sans Bold"/>
                <a:ea typeface="Open Sans Bold"/>
                <a:cs typeface="Open Sans Bold"/>
                <a:sym typeface="Open Sans Bold"/>
              </a:rPr>
              <a:t>2 months after INITIATION INJECTION 2</a:t>
            </a:r>
            <a:r>
              <a:rPr lang="en-US" sz="2830">
                <a:solidFill>
                  <a:srgbClr val="000000"/>
                </a:solidFill>
                <a:latin typeface="Open Sans"/>
                <a:ea typeface="Open Sans"/>
                <a:cs typeface="Open Sans"/>
                <a:sym typeface="Open Sans"/>
              </a:rPr>
              <a:t> </a:t>
            </a:r>
            <a:r>
              <a:rPr lang="en-US" sz="2830" b="1">
                <a:solidFill>
                  <a:srgbClr val="000000"/>
                </a:solidFill>
                <a:latin typeface="Open Sans Bold"/>
                <a:ea typeface="Open Sans Bold"/>
                <a:cs typeface="Open Sans Bold"/>
                <a:sym typeface="Open Sans Bold"/>
              </a:rPr>
              <a:t>or FOLLOW-UP INJECTION</a:t>
            </a:r>
            <a:r>
              <a:rPr lang="en-US" sz="2830">
                <a:solidFill>
                  <a:srgbClr val="000000"/>
                </a:solidFill>
                <a:latin typeface="Open Sans"/>
                <a:ea typeface="Open Sans"/>
                <a:cs typeface="Open Sans"/>
                <a:sym typeface="Open Sans"/>
              </a:rPr>
              <a:t> to ensure continued coverage.</a:t>
            </a:r>
          </a:p>
          <a:p>
            <a:pPr algn="l">
              <a:lnSpc>
                <a:spcPts val="3962"/>
              </a:lnSpc>
            </a:pPr>
            <a:endParaRPr lang="en-US" sz="2830">
              <a:solidFill>
                <a:srgbClr val="000000"/>
              </a:solidFill>
              <a:latin typeface="Open Sans"/>
              <a:ea typeface="Open Sans"/>
              <a:cs typeface="Open Sans"/>
              <a:sym typeface="Open Sans"/>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15730" y="5143500"/>
            <a:ext cx="17056539" cy="3411308"/>
          </a:xfrm>
          <a:custGeom>
            <a:avLst/>
            <a:gdLst/>
            <a:ahLst/>
            <a:cxnLst/>
            <a:rect l="l" t="t" r="r" b="b"/>
            <a:pathLst>
              <a:path w="17056539" h="3411308">
                <a:moveTo>
                  <a:pt x="0" y="0"/>
                </a:moveTo>
                <a:lnTo>
                  <a:pt x="17056540" y="0"/>
                </a:lnTo>
                <a:lnTo>
                  <a:pt x="17056540" y="3411308"/>
                </a:lnTo>
                <a:lnTo>
                  <a:pt x="0" y="34113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02516" y="609091"/>
            <a:ext cx="16152910" cy="1087756"/>
          </a:xfrm>
          <a:prstGeom prst="rect">
            <a:avLst/>
          </a:prstGeom>
        </p:spPr>
        <p:txBody>
          <a:bodyPr lIns="0" tIns="0" rIns="0" bIns="0" rtlCol="0" anchor="t">
            <a:spAutoFit/>
          </a:bodyPr>
          <a:lstStyle/>
          <a:p>
            <a:pPr algn="l">
              <a:lnSpc>
                <a:spcPts val="8819"/>
              </a:lnSpc>
            </a:pPr>
            <a:r>
              <a:rPr lang="en-US" sz="6299" b="1">
                <a:solidFill>
                  <a:srgbClr val="FE6C39"/>
                </a:solidFill>
                <a:latin typeface="Roboto Condensed Bold"/>
                <a:ea typeface="Roboto Condensed Bold"/>
                <a:cs typeface="Roboto Condensed Bold"/>
                <a:sym typeface="Roboto Condensed Bold"/>
              </a:rPr>
              <a:t>Switching From LEN</a:t>
            </a:r>
          </a:p>
        </p:txBody>
      </p:sp>
      <p:sp>
        <p:nvSpPr>
          <p:cNvPr id="4" name="TextBox 4"/>
          <p:cNvSpPr txBox="1"/>
          <p:nvPr/>
        </p:nvSpPr>
        <p:spPr>
          <a:xfrm>
            <a:off x="602516" y="2479010"/>
            <a:ext cx="16801132" cy="1825177"/>
          </a:xfrm>
          <a:prstGeom prst="rect">
            <a:avLst/>
          </a:prstGeom>
        </p:spPr>
        <p:txBody>
          <a:bodyPr lIns="0" tIns="0" rIns="0" bIns="0" rtlCol="0" anchor="t">
            <a:spAutoFit/>
          </a:bodyPr>
          <a:lstStyle/>
          <a:p>
            <a:pPr algn="l">
              <a:lnSpc>
                <a:spcPts val="4898"/>
              </a:lnSpc>
              <a:spcBef>
                <a:spcPct val="0"/>
              </a:spcBef>
            </a:pPr>
            <a:r>
              <a:rPr lang="en-US" sz="3499">
                <a:solidFill>
                  <a:srgbClr val="FE6C39"/>
                </a:solidFill>
                <a:latin typeface="Open Sans"/>
                <a:ea typeface="Open Sans"/>
                <a:cs typeface="Open Sans"/>
                <a:sym typeface="Open Sans"/>
              </a:rPr>
              <a:t>A client wishing to discontinue LEN and start another PrEP product may do so, if clinically eligible to use the new product. An eligibility assessment to detect contraindications would be needed, as described in Lesson 2.</a:t>
            </a: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43240" y="4137582"/>
            <a:ext cx="11430987" cy="6429930"/>
          </a:xfrm>
          <a:custGeom>
            <a:avLst/>
            <a:gdLst/>
            <a:ahLst/>
            <a:cxnLst/>
            <a:rect l="l" t="t" r="r" b="b"/>
            <a:pathLst>
              <a:path w="11430987" h="6429930">
                <a:moveTo>
                  <a:pt x="0" y="0"/>
                </a:moveTo>
                <a:lnTo>
                  <a:pt x="11430987" y="0"/>
                </a:lnTo>
                <a:lnTo>
                  <a:pt x="11430987" y="6429930"/>
                </a:lnTo>
                <a:lnTo>
                  <a:pt x="0" y="64299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02516" y="618616"/>
            <a:ext cx="16656784" cy="1061662"/>
          </a:xfrm>
          <a:prstGeom prst="rect">
            <a:avLst/>
          </a:prstGeom>
        </p:spPr>
        <p:txBody>
          <a:bodyPr lIns="0" tIns="0" rIns="0" bIns="0" rtlCol="0" anchor="t">
            <a:spAutoFit/>
          </a:bodyPr>
          <a:lstStyle/>
          <a:p>
            <a:pPr algn="l">
              <a:lnSpc>
                <a:spcPts val="8683"/>
              </a:lnSpc>
            </a:pPr>
            <a:r>
              <a:rPr lang="en-US" sz="6202" b="1">
                <a:solidFill>
                  <a:srgbClr val="FE6C39"/>
                </a:solidFill>
                <a:latin typeface="Roboto Condensed Bold"/>
                <a:ea typeface="Roboto Condensed Bold"/>
                <a:cs typeface="Roboto Condensed Bold"/>
                <a:sym typeface="Roboto Condensed Bold"/>
              </a:rPr>
              <a:t>Switching From LEN </a:t>
            </a:r>
            <a:r>
              <a:rPr lang="en-US" sz="6202" b="1">
                <a:solidFill>
                  <a:srgbClr val="000000"/>
                </a:solidFill>
                <a:latin typeface="Roboto Condensed Bold"/>
                <a:ea typeface="Roboto Condensed Bold"/>
                <a:cs typeface="Roboto Condensed Bold"/>
                <a:sym typeface="Roboto Condensed Bold"/>
              </a:rPr>
              <a:t>- To DVR, CAB-LA, or Oral PrEP</a:t>
            </a:r>
          </a:p>
        </p:txBody>
      </p:sp>
      <p:sp>
        <p:nvSpPr>
          <p:cNvPr id="4" name="TextBox 4"/>
          <p:cNvSpPr txBox="1"/>
          <p:nvPr/>
        </p:nvSpPr>
        <p:spPr>
          <a:xfrm>
            <a:off x="458168" y="2051069"/>
            <a:ext cx="16801132" cy="1825648"/>
          </a:xfrm>
          <a:prstGeom prst="rect">
            <a:avLst/>
          </a:prstGeom>
        </p:spPr>
        <p:txBody>
          <a:bodyPr lIns="0" tIns="0" rIns="0" bIns="0" rtlCol="0" anchor="t">
            <a:spAutoFit/>
          </a:bodyPr>
          <a:lstStyle/>
          <a:p>
            <a:pPr marL="755458" lvl="1" indent="-377729" algn="l">
              <a:lnSpc>
                <a:spcPts val="4898"/>
              </a:lnSpc>
              <a:spcBef>
                <a:spcPct val="0"/>
              </a:spcBef>
              <a:buFont typeface="Arial"/>
              <a:buChar char="•"/>
            </a:pPr>
            <a:r>
              <a:rPr lang="en-US" sz="3499">
                <a:solidFill>
                  <a:srgbClr val="000000"/>
                </a:solidFill>
                <a:latin typeface="Open Sans"/>
                <a:ea typeface="Open Sans"/>
                <a:cs typeface="Open Sans"/>
                <a:sym typeface="Open Sans"/>
              </a:rPr>
              <a:t>Clients should insert the DVR, start CAB-LA or start TDF-based oral PrEP 6 months after the last LEN injection was administered, regardless of the type of LEN injection last administered, to ensure continued coverage.</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4780849"/>
            <a:ext cx="16656784" cy="1061662"/>
          </a:xfrm>
          <a:prstGeom prst="rect">
            <a:avLst/>
          </a:prstGeom>
        </p:spPr>
        <p:txBody>
          <a:bodyPr lIns="0" tIns="0" rIns="0" bIns="0" rtlCol="0" anchor="t">
            <a:spAutoFit/>
          </a:bodyPr>
          <a:lstStyle/>
          <a:p>
            <a:pPr algn="l">
              <a:lnSpc>
                <a:spcPts val="8683"/>
              </a:lnSpc>
            </a:pPr>
            <a:r>
              <a:rPr lang="en-US" sz="6202" b="1">
                <a:solidFill>
                  <a:srgbClr val="FFFFFF"/>
                </a:solidFill>
                <a:latin typeface="Roboto Condensed Bold"/>
                <a:ea typeface="Roboto Condensed Bold"/>
                <a:cs typeface="Roboto Condensed Bold"/>
                <a:sym typeface="Roboto Condensed Bold"/>
              </a:rPr>
              <a:t>Use Irregularities</a:t>
            </a: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92945" y="3129805"/>
            <a:ext cx="7497813" cy="5885783"/>
          </a:xfrm>
          <a:custGeom>
            <a:avLst/>
            <a:gdLst/>
            <a:ahLst/>
            <a:cxnLst/>
            <a:rect l="l" t="t" r="r" b="b"/>
            <a:pathLst>
              <a:path w="7497813" h="5885783">
                <a:moveTo>
                  <a:pt x="0" y="0"/>
                </a:moveTo>
                <a:lnTo>
                  <a:pt x="7497813" y="0"/>
                </a:lnTo>
                <a:lnTo>
                  <a:pt x="7497813" y="5885784"/>
                </a:lnTo>
                <a:lnTo>
                  <a:pt x="0" y="58857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7990758" y="3678531"/>
            <a:ext cx="9921050" cy="4835957"/>
          </a:xfrm>
          <a:prstGeom prst="rect">
            <a:avLst/>
          </a:prstGeom>
        </p:spPr>
        <p:txBody>
          <a:bodyPr lIns="0" tIns="0" rIns="0" bIns="0" rtlCol="0" anchor="t">
            <a:spAutoFit/>
          </a:bodyPr>
          <a:lstStyle/>
          <a:p>
            <a:pPr marL="768579" lvl="1" indent="-384290" algn="l">
              <a:lnSpc>
                <a:spcPts val="3844"/>
              </a:lnSpc>
              <a:buFont typeface="Arial"/>
              <a:buChar char="•"/>
            </a:pPr>
            <a:r>
              <a:rPr lang="en-US" sz="3559">
                <a:solidFill>
                  <a:srgbClr val="000000"/>
                </a:solidFill>
                <a:latin typeface="Open Sans"/>
                <a:ea typeface="Open Sans"/>
                <a:cs typeface="Open Sans"/>
                <a:sym typeface="Open Sans"/>
              </a:rPr>
              <a:t>Protection against HIV is highest when PrEP is used is as instructed. Not using the PrEP product correctly or as often as instructed may lower the level of protection against HIV.</a:t>
            </a:r>
          </a:p>
          <a:p>
            <a:pPr marL="768579" lvl="1" indent="-384290" algn="l">
              <a:lnSpc>
                <a:spcPts val="3844"/>
              </a:lnSpc>
              <a:buFont typeface="Arial"/>
              <a:buChar char="•"/>
            </a:pPr>
            <a:r>
              <a:rPr lang="en-US" sz="3559">
                <a:solidFill>
                  <a:srgbClr val="000000"/>
                </a:solidFill>
                <a:latin typeface="Open Sans"/>
                <a:ea typeface="Open Sans"/>
                <a:cs typeface="Open Sans"/>
                <a:sym typeface="Open Sans"/>
              </a:rPr>
              <a:t>If a client misses a dose of PrEP (or does not take it, is not using it, or returns late), the clinical management decisions depend upon the product they are using.</a:t>
            </a:r>
          </a:p>
          <a:p>
            <a:pPr algn="l">
              <a:lnSpc>
                <a:spcPts val="3844"/>
              </a:lnSpc>
            </a:pPr>
            <a:endParaRPr lang="en-US" sz="3559">
              <a:solidFill>
                <a:srgbClr val="000000"/>
              </a:solidFill>
              <a:latin typeface="Open Sans"/>
              <a:ea typeface="Open Sans"/>
              <a:cs typeface="Open Sans"/>
              <a:sym typeface="Open Sans"/>
            </a:endParaRPr>
          </a:p>
        </p:txBody>
      </p:sp>
      <p:sp>
        <p:nvSpPr>
          <p:cNvPr id="4" name="TextBox 4"/>
          <p:cNvSpPr txBox="1"/>
          <p:nvPr/>
        </p:nvSpPr>
        <p:spPr>
          <a:xfrm>
            <a:off x="1028700" y="11620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How Are Missed Doses Managed?</a:t>
            </a: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464113" y="3065914"/>
            <a:ext cx="15983016" cy="5771759"/>
          </a:xfrm>
          <a:prstGeom prst="rect">
            <a:avLst/>
          </a:prstGeom>
        </p:spPr>
        <p:txBody>
          <a:bodyPr lIns="0" tIns="0" rIns="0" bIns="0" rtlCol="0" anchor="t">
            <a:spAutoFit/>
          </a:bodyPr>
          <a:lstStyle/>
          <a:p>
            <a:pPr marL="833438" lvl="1" indent="-416719" algn="l">
              <a:lnSpc>
                <a:spcPts val="4169"/>
              </a:lnSpc>
              <a:buFont typeface="Arial"/>
              <a:buChar char="•"/>
            </a:pPr>
            <a:r>
              <a:rPr lang="en-US" sz="3860">
                <a:solidFill>
                  <a:srgbClr val="000000"/>
                </a:solidFill>
                <a:latin typeface="Open Sans"/>
                <a:ea typeface="Open Sans"/>
                <a:cs typeface="Open Sans"/>
                <a:sym typeface="Open Sans"/>
              </a:rPr>
              <a:t>Missing doses of TDF-based oral PrEP reduces the level of protection against HIV.</a:t>
            </a:r>
          </a:p>
          <a:p>
            <a:pPr marL="833438" lvl="1" indent="-416719" algn="l">
              <a:lnSpc>
                <a:spcPts val="4169"/>
              </a:lnSpc>
              <a:buFont typeface="Arial"/>
              <a:buChar char="•"/>
            </a:pPr>
            <a:r>
              <a:rPr lang="en-US" sz="3860">
                <a:solidFill>
                  <a:srgbClr val="000000"/>
                </a:solidFill>
                <a:latin typeface="Open Sans"/>
                <a:ea typeface="Open Sans"/>
                <a:cs typeface="Open Sans"/>
                <a:sym typeface="Open Sans"/>
              </a:rPr>
              <a:t>If a client misses a dose of TDF-based oral PrEP, they should take it as soon as they are able to do so, but should not take more than 2 doses on one day.</a:t>
            </a:r>
          </a:p>
          <a:p>
            <a:pPr marL="833438" lvl="1" indent="-416719" algn="l">
              <a:lnSpc>
                <a:spcPts val="4169"/>
              </a:lnSpc>
              <a:buFont typeface="Arial"/>
              <a:buChar char="•"/>
            </a:pPr>
            <a:r>
              <a:rPr lang="en-US" sz="3860">
                <a:solidFill>
                  <a:srgbClr val="000000"/>
                </a:solidFill>
                <a:latin typeface="Open Sans"/>
                <a:ea typeface="Open Sans"/>
                <a:cs typeface="Open Sans"/>
                <a:sym typeface="Open Sans"/>
              </a:rPr>
              <a:t>Clients missing multiple doses, especially for longer durations, on days coinciding with HIV exposure(s) may need to be re-tested for HIV and clinically assessed before restarting TDF-based oral PrEP, in case PEP is indicated or there is a clinical suspicion of AHI. These topics will be covered in more detail in Lesson 4.</a:t>
            </a:r>
          </a:p>
          <a:p>
            <a:pPr algn="l">
              <a:lnSpc>
                <a:spcPts val="4169"/>
              </a:lnSpc>
            </a:pPr>
            <a:endParaRPr lang="en-US" sz="3860">
              <a:solidFill>
                <a:srgbClr val="000000"/>
              </a:solidFill>
              <a:latin typeface="Open Sans"/>
              <a:ea typeface="Open Sans"/>
              <a:cs typeface="Open Sans"/>
              <a:sym typeface="Open Sans"/>
            </a:endParaRPr>
          </a:p>
        </p:txBody>
      </p:sp>
      <p:grpSp>
        <p:nvGrpSpPr>
          <p:cNvPr id="3" name="Group 3"/>
          <p:cNvGrpSpPr/>
          <p:nvPr/>
        </p:nvGrpSpPr>
        <p:grpSpPr>
          <a:xfrm>
            <a:off x="0" y="0"/>
            <a:ext cx="2575901" cy="2540928"/>
            <a:chOff x="0" y="0"/>
            <a:chExt cx="3434535" cy="3387904"/>
          </a:xfrm>
        </p:grpSpPr>
        <p:sp>
          <p:nvSpPr>
            <p:cNvPr id="4" name="Freeform 4"/>
            <p:cNvSpPr/>
            <p:nvPr/>
          </p:nvSpPr>
          <p:spPr>
            <a:xfrm rot="1758426">
              <a:off x="434047" y="471685"/>
              <a:ext cx="2566441" cy="2444535"/>
            </a:xfrm>
            <a:custGeom>
              <a:avLst/>
              <a:gdLst/>
              <a:ahLst/>
              <a:cxnLst/>
              <a:rect l="l" t="t" r="r" b="b"/>
              <a:pathLst>
                <a:path w="2566441" h="2444535">
                  <a:moveTo>
                    <a:pt x="0" y="0"/>
                  </a:moveTo>
                  <a:lnTo>
                    <a:pt x="2566441" y="0"/>
                  </a:lnTo>
                  <a:lnTo>
                    <a:pt x="2566441" y="2444534"/>
                  </a:lnTo>
                  <a:lnTo>
                    <a:pt x="0" y="244453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265570" y="882077"/>
              <a:ext cx="903395" cy="1623750"/>
            </a:xfrm>
            <a:custGeom>
              <a:avLst/>
              <a:gdLst/>
              <a:ahLst/>
              <a:cxnLst/>
              <a:rect l="l" t="t" r="r" b="b"/>
              <a:pathLst>
                <a:path w="903395" h="1623750">
                  <a:moveTo>
                    <a:pt x="0" y="0"/>
                  </a:moveTo>
                  <a:lnTo>
                    <a:pt x="903395" y="0"/>
                  </a:lnTo>
                  <a:lnTo>
                    <a:pt x="903395" y="1623750"/>
                  </a:lnTo>
                  <a:lnTo>
                    <a:pt x="0" y="16237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2575901" y="980396"/>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Dosing Irregularity: Oral PrEP Containing Tenofovir</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276284" y="3066963"/>
            <a:ext cx="15983016" cy="4200699"/>
          </a:xfrm>
          <a:prstGeom prst="rect">
            <a:avLst/>
          </a:prstGeom>
        </p:spPr>
        <p:txBody>
          <a:bodyPr lIns="0" tIns="0" rIns="0" bIns="0" rtlCol="0" anchor="t">
            <a:spAutoFit/>
          </a:bodyPr>
          <a:lstStyle/>
          <a:p>
            <a:pPr marL="833438" lvl="1" indent="-416719" algn="l">
              <a:lnSpc>
                <a:spcPts val="4169"/>
              </a:lnSpc>
              <a:buFont typeface="Arial"/>
              <a:buChar char="•"/>
            </a:pPr>
            <a:r>
              <a:rPr lang="en-US" sz="3860">
                <a:solidFill>
                  <a:srgbClr val="000000"/>
                </a:solidFill>
                <a:latin typeface="Open Sans"/>
                <a:ea typeface="Open Sans"/>
                <a:cs typeface="Open Sans"/>
                <a:sym typeface="Open Sans"/>
              </a:rPr>
              <a:t>If a client does not have the DVR inserted, they should insert it as soon as they are able to do so.</a:t>
            </a:r>
          </a:p>
          <a:p>
            <a:pPr marL="833438" lvl="1" indent="-416719" algn="l">
              <a:lnSpc>
                <a:spcPts val="4169"/>
              </a:lnSpc>
              <a:buFont typeface="Arial"/>
              <a:buChar char="•"/>
            </a:pPr>
            <a:r>
              <a:rPr lang="en-US" sz="3860">
                <a:solidFill>
                  <a:srgbClr val="000000"/>
                </a:solidFill>
                <a:latin typeface="Open Sans"/>
                <a:ea typeface="Open Sans"/>
                <a:cs typeface="Open Sans"/>
                <a:sym typeface="Open Sans"/>
              </a:rPr>
              <a:t>Clients not using the DVR, especially for longer durations, or using for an insufficient amount of time to yield protection coinciding with HIV exposure(s) may need to be re-tested for HIV and clinically assessed, in case PEP is indicated. This topic will be covered in more detail in Lesson 4.</a:t>
            </a:r>
          </a:p>
          <a:p>
            <a:pPr algn="l">
              <a:lnSpc>
                <a:spcPts val="4169"/>
              </a:lnSpc>
            </a:pPr>
            <a:endParaRPr lang="en-US" sz="3860">
              <a:solidFill>
                <a:srgbClr val="000000"/>
              </a:solidFill>
              <a:latin typeface="Open Sans"/>
              <a:ea typeface="Open Sans"/>
              <a:cs typeface="Open Sans"/>
              <a:sym typeface="Open Sans"/>
            </a:endParaRPr>
          </a:p>
        </p:txBody>
      </p:sp>
      <p:sp>
        <p:nvSpPr>
          <p:cNvPr id="3" name="TextBox 3"/>
          <p:cNvSpPr txBox="1"/>
          <p:nvPr/>
        </p:nvSpPr>
        <p:spPr>
          <a:xfrm>
            <a:off x="2567845" y="952140"/>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Use Irregularity: DVR</a:t>
            </a:r>
          </a:p>
        </p:txBody>
      </p:sp>
      <p:grpSp>
        <p:nvGrpSpPr>
          <p:cNvPr id="4" name="Group 4"/>
          <p:cNvGrpSpPr/>
          <p:nvPr/>
        </p:nvGrpSpPr>
        <p:grpSpPr>
          <a:xfrm>
            <a:off x="0" y="0"/>
            <a:ext cx="2518612" cy="2484417"/>
            <a:chOff x="0" y="0"/>
            <a:chExt cx="3358150" cy="3312556"/>
          </a:xfrm>
        </p:grpSpPr>
        <p:sp>
          <p:nvSpPr>
            <p:cNvPr id="5" name="Freeform 5"/>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1711253" y="3219696"/>
            <a:ext cx="14865494" cy="5267194"/>
          </a:xfrm>
          <a:prstGeom prst="rect">
            <a:avLst/>
          </a:prstGeom>
        </p:spPr>
        <p:txBody>
          <a:bodyPr lIns="0" tIns="0" rIns="0" bIns="0" rtlCol="0" anchor="t">
            <a:spAutoFit/>
          </a:bodyPr>
          <a:lstStyle/>
          <a:p>
            <a:pPr marL="929573" lvl="1" indent="-464787" algn="l">
              <a:lnSpc>
                <a:spcPts val="4650"/>
              </a:lnSpc>
              <a:buFont typeface="Arial"/>
              <a:buChar char="•"/>
            </a:pPr>
            <a:r>
              <a:rPr lang="en-US" sz="4305">
                <a:solidFill>
                  <a:srgbClr val="000000"/>
                </a:solidFill>
                <a:latin typeface="Open Sans"/>
                <a:ea typeface="Open Sans"/>
                <a:cs typeface="Open Sans"/>
                <a:sym typeface="Open Sans"/>
              </a:rPr>
              <a:t>If a client misses a scheduled injection and wants to continue CAB-LA, they should return to the site as soon as they are able. You’ll need to make a decision whether to </a:t>
            </a:r>
            <a:r>
              <a:rPr lang="en-US" sz="4305" b="1">
                <a:solidFill>
                  <a:srgbClr val="000000"/>
                </a:solidFill>
                <a:latin typeface="Open Sans Bold"/>
                <a:ea typeface="Open Sans Bold"/>
                <a:cs typeface="Open Sans Bold"/>
                <a:sym typeface="Open Sans Bold"/>
              </a:rPr>
              <a:t>restart</a:t>
            </a:r>
            <a:r>
              <a:rPr lang="en-US" sz="4305">
                <a:solidFill>
                  <a:srgbClr val="000000"/>
                </a:solidFill>
                <a:latin typeface="Open Sans"/>
                <a:ea typeface="Open Sans"/>
                <a:cs typeface="Open Sans"/>
                <a:sym typeface="Open Sans"/>
              </a:rPr>
              <a:t> CAB-LA with INITIATION INJECTIONS 1 and 2 (one month apart) or</a:t>
            </a:r>
            <a:r>
              <a:rPr lang="en-US" sz="4305" b="1">
                <a:solidFill>
                  <a:srgbClr val="000000"/>
                </a:solidFill>
                <a:latin typeface="Open Sans Bold"/>
                <a:ea typeface="Open Sans Bold"/>
                <a:cs typeface="Open Sans Bold"/>
                <a:sym typeface="Open Sans Bold"/>
              </a:rPr>
              <a:t> resume</a:t>
            </a:r>
            <a:r>
              <a:rPr lang="en-US" sz="4305">
                <a:solidFill>
                  <a:srgbClr val="000000"/>
                </a:solidFill>
                <a:latin typeface="Open Sans"/>
                <a:ea typeface="Open Sans"/>
                <a:cs typeface="Open Sans"/>
                <a:sym typeface="Open Sans"/>
              </a:rPr>
              <a:t> the regular injection schedule.</a:t>
            </a:r>
          </a:p>
          <a:p>
            <a:pPr marL="929573" lvl="1" indent="-464787" algn="l">
              <a:lnSpc>
                <a:spcPts val="4650"/>
              </a:lnSpc>
              <a:buFont typeface="Arial"/>
              <a:buChar char="•"/>
            </a:pPr>
            <a:r>
              <a:rPr lang="en-US" sz="4305">
                <a:solidFill>
                  <a:srgbClr val="000000"/>
                </a:solidFill>
                <a:latin typeface="Open Sans"/>
                <a:ea typeface="Open Sans"/>
                <a:cs typeface="Open Sans"/>
                <a:sym typeface="Open Sans"/>
              </a:rPr>
              <a:t>The amount of time elapsed since their last injection and the last injection type received will determine how to proceed</a:t>
            </a:r>
          </a:p>
        </p:txBody>
      </p:sp>
      <p:sp>
        <p:nvSpPr>
          <p:cNvPr id="3" name="Freeform 3"/>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3187" y="554737"/>
            <a:ext cx="1352095" cy="1362312"/>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7" name="TextBox 7"/>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6" name="TextBox 6"/>
          <p:cNvSpPr txBox="1"/>
          <p:nvPr/>
        </p:nvSpPr>
        <p:spPr>
          <a:xfrm>
            <a:off x="9144000" y="5496263"/>
            <a:ext cx="6763113"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Check the DVR has not expired and remove it from the packet.</a:t>
            </a:r>
          </a:p>
        </p:txBody>
      </p:sp>
      <p:sp>
        <p:nvSpPr>
          <p:cNvPr id="7" name="TextBox 7"/>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2: Preparing for DVR Insertion</a:t>
            </a:r>
          </a:p>
        </p:txBody>
      </p:sp>
      <p:grpSp>
        <p:nvGrpSpPr>
          <p:cNvPr id="8" name="Group 8"/>
          <p:cNvGrpSpPr/>
          <p:nvPr/>
        </p:nvGrpSpPr>
        <p:grpSpPr>
          <a:xfrm>
            <a:off x="449214" y="4377486"/>
            <a:ext cx="3805461" cy="3805461"/>
            <a:chOff x="0" y="0"/>
            <a:chExt cx="812800" cy="812800"/>
          </a:xfrm>
        </p:grpSpPr>
        <p:sp>
          <p:nvSpPr>
            <p:cNvPr id="9" name="Freeform 9"/>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6"/>
              <a:stretch>
                <a:fillRect l="-14724" r="-14724"/>
              </a:stretch>
            </a:blipFill>
            <a:ln w="38100" cap="sq">
              <a:solidFill>
                <a:srgbClr val="62B7B3"/>
              </a:solidFill>
              <a:prstDash val="solid"/>
              <a:miter/>
            </a:ln>
          </p:spPr>
        </p:sp>
      </p:grpSp>
      <p:grpSp>
        <p:nvGrpSpPr>
          <p:cNvPr id="10" name="Group 10"/>
          <p:cNvGrpSpPr/>
          <p:nvPr/>
        </p:nvGrpSpPr>
        <p:grpSpPr>
          <a:xfrm>
            <a:off x="4649205" y="4377486"/>
            <a:ext cx="3805461" cy="3805461"/>
            <a:chOff x="0" y="0"/>
            <a:chExt cx="812800" cy="812800"/>
          </a:xfrm>
        </p:grpSpPr>
        <p:sp>
          <p:nvSpPr>
            <p:cNvPr id="11" name="Freeform 11"/>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blipFill>
              <a:blip r:embed="rId7"/>
              <a:stretch>
                <a:fillRect l="-25046" r="-25046"/>
              </a:stretch>
            </a:blipFill>
            <a:ln w="38100" cap="sq">
              <a:solidFill>
                <a:srgbClr val="62B7B3"/>
              </a:solidFill>
              <a:prstDash val="solid"/>
              <a:miter/>
            </a:ln>
          </p:spPr>
        </p:sp>
      </p:grpSp>
      <p:sp>
        <p:nvSpPr>
          <p:cNvPr id="12" name="TextBox 12"/>
          <p:cNvSpPr txBox="1"/>
          <p:nvPr/>
        </p:nvSpPr>
        <p:spPr>
          <a:xfrm rot="998679">
            <a:off x="1894778" y="5702204"/>
            <a:ext cx="1778086" cy="330278"/>
          </a:xfrm>
          <a:prstGeom prst="rect">
            <a:avLst/>
          </a:prstGeom>
        </p:spPr>
        <p:txBody>
          <a:bodyPr lIns="0" tIns="0" rIns="0" bIns="0" rtlCol="0" anchor="t">
            <a:spAutoFit/>
          </a:bodyPr>
          <a:lstStyle/>
          <a:p>
            <a:pPr algn="ctr">
              <a:lnSpc>
                <a:spcPts val="2749"/>
              </a:lnSpc>
            </a:pPr>
            <a:r>
              <a:rPr lang="en-US" sz="1963">
                <a:solidFill>
                  <a:srgbClr val="000000"/>
                </a:solidFill>
                <a:latin typeface="Courier Prime"/>
                <a:ea typeface="Courier Prime"/>
                <a:cs typeface="Courier Prime"/>
                <a:sym typeface="Courier Prime"/>
              </a:rPr>
              <a:t>05-02-2026</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743751" y="1932958"/>
            <a:ext cx="14192732" cy="3452389"/>
          </a:xfrm>
          <a:prstGeom prst="rect">
            <a:avLst/>
          </a:prstGeom>
        </p:spPr>
        <p:txBody>
          <a:bodyPr lIns="0" tIns="0" rIns="0" bIns="0" rtlCol="0" anchor="t">
            <a:spAutoFit/>
          </a:bodyPr>
          <a:lstStyle/>
          <a:p>
            <a:pPr algn="l">
              <a:lnSpc>
                <a:spcPts val="3875"/>
              </a:lnSpc>
            </a:pPr>
            <a:r>
              <a:rPr lang="en-US" sz="3588" b="1">
                <a:solidFill>
                  <a:srgbClr val="000000"/>
                </a:solidFill>
                <a:latin typeface="Open Sans Bold"/>
                <a:ea typeface="Open Sans Bold"/>
                <a:cs typeface="Open Sans Bold"/>
                <a:sym typeface="Open Sans Bold"/>
              </a:rPr>
              <a:t>When prior injection was INITIATION INJECTION 1:</a:t>
            </a:r>
          </a:p>
          <a:p>
            <a:pPr marL="774745" lvl="1" indent="-387373" algn="l">
              <a:lnSpc>
                <a:spcPts val="3875"/>
              </a:lnSpc>
              <a:buFont typeface="Arial"/>
              <a:buChar char="•"/>
            </a:pPr>
            <a:r>
              <a:rPr lang="en-US" sz="3588">
                <a:solidFill>
                  <a:srgbClr val="000000"/>
                </a:solidFill>
                <a:latin typeface="Open Sans"/>
                <a:ea typeface="Open Sans"/>
                <a:cs typeface="Open Sans"/>
                <a:sym typeface="Open Sans"/>
              </a:rPr>
              <a:t>If ≤ 2 months elapsed since prior injection, </a:t>
            </a:r>
            <a:r>
              <a:rPr lang="en-US" sz="3588" b="1">
                <a:solidFill>
                  <a:srgbClr val="000000"/>
                </a:solidFill>
                <a:latin typeface="Open Sans Bold"/>
                <a:ea typeface="Open Sans Bold"/>
                <a:cs typeface="Open Sans Bold"/>
                <a:sym typeface="Open Sans Bold"/>
              </a:rPr>
              <a:t>resume</a:t>
            </a:r>
            <a:r>
              <a:rPr lang="en-US" sz="3588">
                <a:solidFill>
                  <a:srgbClr val="000000"/>
                </a:solidFill>
                <a:latin typeface="Open Sans"/>
                <a:ea typeface="Open Sans"/>
                <a:cs typeface="Open Sans"/>
                <a:sym typeface="Open Sans"/>
              </a:rPr>
              <a:t> with INITIAITON INJECTION 2 today (as if no delay had occurred); schedule a FOLLOW-UP INJECTION in 2 months</a:t>
            </a:r>
          </a:p>
          <a:p>
            <a:pPr marL="774745" lvl="1" indent="-387373" algn="l">
              <a:lnSpc>
                <a:spcPts val="3875"/>
              </a:lnSpc>
              <a:buFont typeface="Arial"/>
              <a:buChar char="•"/>
            </a:pPr>
            <a:r>
              <a:rPr lang="en-US" sz="3588">
                <a:solidFill>
                  <a:srgbClr val="000000"/>
                </a:solidFill>
                <a:latin typeface="Open Sans"/>
                <a:ea typeface="Open Sans"/>
                <a:cs typeface="Open Sans"/>
                <a:sym typeface="Open Sans"/>
              </a:rPr>
              <a:t>If &gt; 2 months elapsed since prior injection, </a:t>
            </a:r>
            <a:r>
              <a:rPr lang="en-US" sz="3588" b="1">
                <a:solidFill>
                  <a:srgbClr val="000000"/>
                </a:solidFill>
                <a:latin typeface="Open Sans Bold"/>
                <a:ea typeface="Open Sans Bold"/>
                <a:cs typeface="Open Sans Bold"/>
                <a:sym typeface="Open Sans Bold"/>
              </a:rPr>
              <a:t>restart</a:t>
            </a:r>
            <a:r>
              <a:rPr lang="en-US" sz="3588">
                <a:solidFill>
                  <a:srgbClr val="000000"/>
                </a:solidFill>
                <a:latin typeface="Open Sans"/>
                <a:ea typeface="Open Sans"/>
                <a:cs typeface="Open Sans"/>
                <a:sym typeface="Open Sans"/>
              </a:rPr>
              <a:t> with INITIATION INJECTION 1 today; schedule INITIATION INJECTION 2 in 1 month</a:t>
            </a:r>
          </a:p>
        </p:txBody>
      </p:sp>
      <p:sp>
        <p:nvSpPr>
          <p:cNvPr id="3" name="Freeform 3"/>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3187" y="554737"/>
            <a:ext cx="1352095" cy="1362312"/>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7" name="Freeform 7"/>
          <p:cNvSpPr/>
          <p:nvPr/>
        </p:nvSpPr>
        <p:spPr>
          <a:xfrm>
            <a:off x="1905451" y="5730044"/>
            <a:ext cx="14477098" cy="4270744"/>
          </a:xfrm>
          <a:custGeom>
            <a:avLst/>
            <a:gdLst/>
            <a:ahLst/>
            <a:cxnLst/>
            <a:rect l="l" t="t" r="r" b="b"/>
            <a:pathLst>
              <a:path w="14477098" h="4270744">
                <a:moveTo>
                  <a:pt x="0" y="0"/>
                </a:moveTo>
                <a:lnTo>
                  <a:pt x="14477098" y="0"/>
                </a:lnTo>
                <a:lnTo>
                  <a:pt x="14477098" y="4270744"/>
                </a:lnTo>
                <a:lnTo>
                  <a:pt x="0" y="427074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174570" y="3919482"/>
            <a:ext cx="17938860" cy="4978034"/>
          </a:xfrm>
          <a:custGeom>
            <a:avLst/>
            <a:gdLst/>
            <a:ahLst/>
            <a:cxnLst/>
            <a:rect l="l" t="t" r="r" b="b"/>
            <a:pathLst>
              <a:path w="17938860" h="4978034">
                <a:moveTo>
                  <a:pt x="0" y="0"/>
                </a:moveTo>
                <a:lnTo>
                  <a:pt x="17938860" y="0"/>
                </a:lnTo>
                <a:lnTo>
                  <a:pt x="17938860" y="4978033"/>
                </a:lnTo>
                <a:lnTo>
                  <a:pt x="0" y="4978033"/>
                </a:lnTo>
                <a:lnTo>
                  <a:pt x="0" y="0"/>
                </a:lnTo>
                <a:close/>
              </a:path>
            </a:pathLst>
          </a:custGeom>
          <a:blipFill>
            <a:blip r:embed="rId6"/>
            <a:stretch>
              <a:fillRect/>
            </a:stretch>
          </a:blipFill>
        </p:spPr>
      </p:sp>
      <p:sp>
        <p:nvSpPr>
          <p:cNvPr id="7" name="TextBox 7"/>
          <p:cNvSpPr txBox="1"/>
          <p:nvPr/>
        </p:nvSpPr>
        <p:spPr>
          <a:xfrm>
            <a:off x="2743751" y="1923433"/>
            <a:ext cx="14754229" cy="1532877"/>
          </a:xfrm>
          <a:prstGeom prst="rect">
            <a:avLst/>
          </a:prstGeom>
        </p:spPr>
        <p:txBody>
          <a:bodyPr lIns="0" tIns="0" rIns="0" bIns="0" rtlCol="0" anchor="t">
            <a:spAutoFit/>
          </a:bodyPr>
          <a:lstStyle/>
          <a:p>
            <a:pPr algn="l">
              <a:lnSpc>
                <a:spcPts val="4004"/>
              </a:lnSpc>
            </a:pPr>
            <a:r>
              <a:rPr lang="en-US" sz="3707">
                <a:solidFill>
                  <a:srgbClr val="000000"/>
                </a:solidFill>
                <a:latin typeface="Open Sans"/>
                <a:ea typeface="Open Sans"/>
                <a:cs typeface="Open Sans"/>
                <a:sym typeface="Open Sans"/>
              </a:rPr>
              <a:t>The graph shown here depicts changes in the concentration of CAB in the body between each type of injection, including when a client returns late after having missed their CAB-LA injection. </a:t>
            </a:r>
          </a:p>
        </p:txBody>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2383553" y="5401119"/>
            <a:ext cx="14659343" cy="4324506"/>
          </a:xfrm>
          <a:custGeom>
            <a:avLst/>
            <a:gdLst/>
            <a:ahLst/>
            <a:cxnLst/>
            <a:rect l="l" t="t" r="r" b="b"/>
            <a:pathLst>
              <a:path w="14659343" h="4324506">
                <a:moveTo>
                  <a:pt x="0" y="0"/>
                </a:moveTo>
                <a:lnTo>
                  <a:pt x="14659343" y="0"/>
                </a:lnTo>
                <a:lnTo>
                  <a:pt x="14659343" y="4324506"/>
                </a:lnTo>
                <a:lnTo>
                  <a:pt x="0" y="4324506"/>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2743751" y="1923433"/>
            <a:ext cx="14515549" cy="3724247"/>
          </a:xfrm>
          <a:prstGeom prst="rect">
            <a:avLst/>
          </a:prstGeom>
        </p:spPr>
        <p:txBody>
          <a:bodyPr lIns="0" tIns="0" rIns="0" bIns="0" rtlCol="0" anchor="t">
            <a:spAutoFit/>
          </a:bodyPr>
          <a:lstStyle/>
          <a:p>
            <a:pPr algn="l">
              <a:lnSpc>
                <a:spcPts val="3678"/>
              </a:lnSpc>
            </a:pPr>
            <a:r>
              <a:rPr lang="en-US" sz="3406" b="1">
                <a:solidFill>
                  <a:srgbClr val="000000"/>
                </a:solidFill>
                <a:latin typeface="Open Sans Bold"/>
                <a:ea typeface="Open Sans Bold"/>
                <a:cs typeface="Open Sans Bold"/>
                <a:sym typeface="Open Sans Bold"/>
              </a:rPr>
              <a:t>When prior injection was INITIATION INJECTION 2 or FOLLOW-UP INJECTION:</a:t>
            </a:r>
          </a:p>
          <a:p>
            <a:pPr marL="735402" lvl="1" indent="-367701" algn="l">
              <a:lnSpc>
                <a:spcPts val="3678"/>
              </a:lnSpc>
              <a:buFont typeface="Arial"/>
              <a:buChar char="•"/>
            </a:pPr>
            <a:r>
              <a:rPr lang="en-US" sz="3406">
                <a:solidFill>
                  <a:srgbClr val="000000"/>
                </a:solidFill>
                <a:latin typeface="Open Sans"/>
                <a:ea typeface="Open Sans"/>
                <a:cs typeface="Open Sans"/>
                <a:sym typeface="Open Sans"/>
              </a:rPr>
              <a:t>If ≤ 3 months elapsed since prior injection, </a:t>
            </a:r>
            <a:r>
              <a:rPr lang="en-US" sz="3406" b="1">
                <a:solidFill>
                  <a:srgbClr val="000000"/>
                </a:solidFill>
                <a:latin typeface="Open Sans Bold"/>
                <a:ea typeface="Open Sans Bold"/>
                <a:cs typeface="Open Sans Bold"/>
                <a:sym typeface="Open Sans Bold"/>
              </a:rPr>
              <a:t>resume</a:t>
            </a:r>
            <a:r>
              <a:rPr lang="en-US" sz="3406">
                <a:solidFill>
                  <a:srgbClr val="000000"/>
                </a:solidFill>
                <a:latin typeface="Open Sans"/>
                <a:ea typeface="Open Sans"/>
                <a:cs typeface="Open Sans"/>
                <a:sym typeface="Open Sans"/>
              </a:rPr>
              <a:t> with bimonthly FOLLOW-UP INJECTIONS today (as if no delay had occurred); schedule a subsequent FOLLOW-UP INJECTION in 2 months</a:t>
            </a:r>
          </a:p>
          <a:p>
            <a:pPr marL="735402" lvl="1" indent="-367701" algn="l">
              <a:lnSpc>
                <a:spcPts val="3678"/>
              </a:lnSpc>
              <a:buFont typeface="Arial"/>
              <a:buChar char="•"/>
            </a:pPr>
            <a:r>
              <a:rPr lang="en-US" sz="3406">
                <a:solidFill>
                  <a:srgbClr val="000000"/>
                </a:solidFill>
                <a:latin typeface="Open Sans"/>
                <a:ea typeface="Open Sans"/>
                <a:cs typeface="Open Sans"/>
                <a:sym typeface="Open Sans"/>
              </a:rPr>
              <a:t>If &gt; 3 months elapsed since prior injection,</a:t>
            </a:r>
            <a:r>
              <a:rPr lang="en-US" sz="3406" b="1">
                <a:solidFill>
                  <a:srgbClr val="000000"/>
                </a:solidFill>
                <a:latin typeface="Open Sans Bold"/>
                <a:ea typeface="Open Sans Bold"/>
                <a:cs typeface="Open Sans Bold"/>
                <a:sym typeface="Open Sans Bold"/>
              </a:rPr>
              <a:t> restart</a:t>
            </a:r>
            <a:r>
              <a:rPr lang="en-US" sz="3406">
                <a:solidFill>
                  <a:srgbClr val="000000"/>
                </a:solidFill>
                <a:latin typeface="Open Sans"/>
                <a:ea typeface="Open Sans"/>
                <a:cs typeface="Open Sans"/>
                <a:sym typeface="Open Sans"/>
              </a:rPr>
              <a:t> with INITIATION INJECTION 1 today; schedule INITIATION INJECTION 2 in 1 month</a:t>
            </a:r>
          </a:p>
          <a:p>
            <a:pPr algn="l">
              <a:lnSpc>
                <a:spcPts val="3678"/>
              </a:lnSpc>
            </a:pPr>
            <a:endParaRPr lang="en-US" sz="3406">
              <a:solidFill>
                <a:srgbClr val="000000"/>
              </a:solidFill>
              <a:latin typeface="Open Sans"/>
              <a:ea typeface="Open Sans"/>
              <a:cs typeface="Open Sans"/>
              <a:sym typeface="Open Sans"/>
            </a:endParaRPr>
          </a:p>
        </p:txBody>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160797" y="4272622"/>
            <a:ext cx="17966407" cy="4985678"/>
          </a:xfrm>
          <a:custGeom>
            <a:avLst/>
            <a:gdLst/>
            <a:ahLst/>
            <a:cxnLst/>
            <a:rect l="l" t="t" r="r" b="b"/>
            <a:pathLst>
              <a:path w="17966407" h="4985678">
                <a:moveTo>
                  <a:pt x="0" y="0"/>
                </a:moveTo>
                <a:lnTo>
                  <a:pt x="17966406" y="0"/>
                </a:lnTo>
                <a:lnTo>
                  <a:pt x="17966406" y="4985678"/>
                </a:lnTo>
                <a:lnTo>
                  <a:pt x="0" y="4985678"/>
                </a:lnTo>
                <a:lnTo>
                  <a:pt x="0" y="0"/>
                </a:lnTo>
                <a:close/>
              </a:path>
            </a:pathLst>
          </a:custGeom>
          <a:blipFill>
            <a:blip r:embed="rId6"/>
            <a:stretch>
              <a:fillRect/>
            </a:stretch>
          </a:blipFill>
        </p:spPr>
      </p:sp>
      <p:sp>
        <p:nvSpPr>
          <p:cNvPr id="7" name="TextBox 7"/>
          <p:cNvSpPr txBox="1"/>
          <p:nvPr/>
        </p:nvSpPr>
        <p:spPr>
          <a:xfrm>
            <a:off x="2743751" y="1923433"/>
            <a:ext cx="14754229" cy="1532877"/>
          </a:xfrm>
          <a:prstGeom prst="rect">
            <a:avLst/>
          </a:prstGeom>
        </p:spPr>
        <p:txBody>
          <a:bodyPr lIns="0" tIns="0" rIns="0" bIns="0" rtlCol="0" anchor="t">
            <a:spAutoFit/>
          </a:bodyPr>
          <a:lstStyle/>
          <a:p>
            <a:pPr algn="l">
              <a:lnSpc>
                <a:spcPts val="4004"/>
              </a:lnSpc>
            </a:pPr>
            <a:r>
              <a:rPr lang="en-US" sz="3707">
                <a:solidFill>
                  <a:srgbClr val="000000"/>
                </a:solidFill>
                <a:latin typeface="Open Sans"/>
                <a:ea typeface="Open Sans"/>
                <a:cs typeface="Open Sans"/>
                <a:sym typeface="Open Sans"/>
              </a:rPr>
              <a:t>The graph shown here depicts changes in the concentration of CAB in the body between each type of injection, including when a client returns late after having missed their CAB-LA injection.</a:t>
            </a:r>
          </a:p>
        </p:txBody>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TextBox 6"/>
          <p:cNvSpPr txBox="1"/>
          <p:nvPr/>
        </p:nvSpPr>
        <p:spPr>
          <a:xfrm>
            <a:off x="1800209" y="3792639"/>
            <a:ext cx="15459091" cy="3808719"/>
          </a:xfrm>
          <a:prstGeom prst="rect">
            <a:avLst/>
          </a:prstGeom>
        </p:spPr>
        <p:txBody>
          <a:bodyPr lIns="0" tIns="0" rIns="0" bIns="0" rtlCol="0" anchor="t">
            <a:spAutoFit/>
          </a:bodyPr>
          <a:lstStyle/>
          <a:p>
            <a:pPr algn="l">
              <a:lnSpc>
                <a:spcPts val="5042"/>
              </a:lnSpc>
            </a:pPr>
            <a:r>
              <a:rPr lang="en-US" sz="4669">
                <a:solidFill>
                  <a:srgbClr val="A93291"/>
                </a:solidFill>
                <a:latin typeface="Open Sans"/>
                <a:ea typeface="Open Sans"/>
                <a:cs typeface="Open Sans"/>
                <a:sym typeface="Open Sans"/>
              </a:rPr>
              <a:t>Before resuming or restarting CAB-LA injections in a client delayed in returning, providers should re-test for HIV and clinically re-assess in case PEP is indicated or there is a suspicion of AHI. </a:t>
            </a:r>
          </a:p>
          <a:p>
            <a:pPr algn="l">
              <a:lnSpc>
                <a:spcPts val="5042"/>
              </a:lnSpc>
            </a:pPr>
            <a:endParaRPr lang="en-US" sz="4669">
              <a:solidFill>
                <a:srgbClr val="A93291"/>
              </a:solidFill>
              <a:latin typeface="Open Sans"/>
              <a:ea typeface="Open Sans"/>
              <a:cs typeface="Open Sans"/>
              <a:sym typeface="Open Sans"/>
            </a:endParaRPr>
          </a:p>
          <a:p>
            <a:pPr algn="l">
              <a:lnSpc>
                <a:spcPts val="5042"/>
              </a:lnSpc>
            </a:pPr>
            <a:r>
              <a:rPr lang="en-US" sz="4669">
                <a:solidFill>
                  <a:srgbClr val="A93291"/>
                </a:solidFill>
                <a:latin typeface="Open Sans"/>
                <a:ea typeface="Open Sans"/>
                <a:cs typeface="Open Sans"/>
                <a:sym typeface="Open Sans"/>
              </a:rPr>
              <a:t>These topics will be covered in more detail in Lesson 4.</a:t>
            </a:r>
          </a:p>
        </p:txBody>
      </p:sp>
      <p:sp>
        <p:nvSpPr>
          <p:cNvPr id="7" name="TextBox 7"/>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Missed Injections: CAB-LA</a:t>
            </a: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11499" y="1601348"/>
            <a:ext cx="28464719" cy="9037548"/>
          </a:xfrm>
          <a:custGeom>
            <a:avLst/>
            <a:gdLst/>
            <a:ahLst/>
            <a:cxnLst/>
            <a:rect l="l" t="t" r="r" b="b"/>
            <a:pathLst>
              <a:path w="28464719" h="9037548">
                <a:moveTo>
                  <a:pt x="0" y="0"/>
                </a:moveTo>
                <a:lnTo>
                  <a:pt x="28464719" y="0"/>
                </a:lnTo>
                <a:lnTo>
                  <a:pt x="28464719" y="9037549"/>
                </a:lnTo>
                <a:lnTo>
                  <a:pt x="0" y="90375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893972" y="2350706"/>
            <a:ext cx="16500057" cy="7462632"/>
          </a:xfrm>
          <a:prstGeom prst="rect">
            <a:avLst/>
          </a:prstGeom>
        </p:spPr>
        <p:txBody>
          <a:bodyPr lIns="0" tIns="0" rIns="0" bIns="0" rtlCol="0" anchor="t">
            <a:spAutoFit/>
          </a:bodyPr>
          <a:lstStyle/>
          <a:p>
            <a:pPr algn="l">
              <a:lnSpc>
                <a:spcPts val="5593"/>
              </a:lnSpc>
            </a:pPr>
            <a:r>
              <a:rPr lang="en-US" sz="3995">
                <a:solidFill>
                  <a:srgbClr val="FFFFFF"/>
                </a:solidFill>
                <a:latin typeface="Open Sans"/>
                <a:ea typeface="Open Sans"/>
                <a:cs typeface="Open Sans"/>
                <a:sym typeface="Open Sans"/>
              </a:rPr>
              <a:t>In the prior section, we addressed the management of clients who return late after having already missed a CAB-LA injection visit. What about clients who know in advance they need to postpone their next CAB-LA injection?</a:t>
            </a:r>
          </a:p>
          <a:p>
            <a:pPr algn="l">
              <a:lnSpc>
                <a:spcPts val="5593"/>
              </a:lnSpc>
            </a:pPr>
            <a:endParaRPr lang="en-US" sz="3995">
              <a:solidFill>
                <a:srgbClr val="FFFFFF"/>
              </a:solidFill>
              <a:latin typeface="Open Sans"/>
              <a:ea typeface="Open Sans"/>
              <a:cs typeface="Open Sans"/>
              <a:sym typeface="Open Sans"/>
            </a:endParaRPr>
          </a:p>
          <a:p>
            <a:pPr algn="l">
              <a:lnSpc>
                <a:spcPts val="5593"/>
              </a:lnSpc>
            </a:pPr>
            <a:r>
              <a:rPr lang="en-US" sz="3995">
                <a:solidFill>
                  <a:srgbClr val="FFFFFF"/>
                </a:solidFill>
                <a:latin typeface="Open Sans"/>
                <a:ea typeface="Open Sans"/>
                <a:cs typeface="Open Sans"/>
                <a:sym typeface="Open Sans"/>
              </a:rPr>
              <a:t>Regulatory labels in many countries make an allowance for postponing CAB-LA FOLLOW-UP INJECTIONS beyond the 7-day scheduling window through the use of TDF-based oral PrEP to “bridge” the gap.</a:t>
            </a:r>
          </a:p>
          <a:p>
            <a:pPr algn="l">
              <a:lnSpc>
                <a:spcPts val="5593"/>
              </a:lnSpc>
            </a:pPr>
            <a:endParaRPr lang="en-US" sz="3995">
              <a:solidFill>
                <a:srgbClr val="FFFFFF"/>
              </a:solidFill>
              <a:latin typeface="Open Sans"/>
              <a:ea typeface="Open Sans"/>
              <a:cs typeface="Open Sans"/>
              <a:sym typeface="Open Sans"/>
            </a:endParaRPr>
          </a:p>
          <a:p>
            <a:pPr algn="l">
              <a:lnSpc>
                <a:spcPts val="3353"/>
              </a:lnSpc>
            </a:pPr>
            <a:r>
              <a:rPr lang="en-US" sz="2395" i="1">
                <a:solidFill>
                  <a:srgbClr val="FFFFFF"/>
                </a:solidFill>
                <a:latin typeface="Open Sans Italics"/>
                <a:ea typeface="Open Sans Italics"/>
                <a:cs typeface="Open Sans Italics"/>
                <a:sym typeface="Open Sans Italics"/>
              </a:rPr>
              <a:t>Note: only FOLLOW-UP INJECTIONS c</a:t>
            </a:r>
            <a:r>
              <a:rPr lang="en-US" sz="2395" i="1" u="none">
                <a:solidFill>
                  <a:srgbClr val="FFFFFF"/>
                </a:solidFill>
                <a:latin typeface="Open Sans Italics"/>
                <a:ea typeface="Open Sans Italics"/>
                <a:cs typeface="Open Sans Italics"/>
                <a:sym typeface="Open Sans Italics"/>
              </a:rPr>
              <a:t>a</a:t>
            </a:r>
            <a:r>
              <a:rPr lang="en-US" sz="2395" i="1">
                <a:solidFill>
                  <a:srgbClr val="FFFFFF"/>
                </a:solidFill>
                <a:latin typeface="Open Sans Italics"/>
                <a:ea typeface="Open Sans Italics"/>
                <a:cs typeface="Open Sans Italics"/>
                <a:sym typeface="Open Sans Italics"/>
              </a:rPr>
              <a:t>n be postponed; INITIATION INJECTION 2 cannot be postponed in this way.</a:t>
            </a:r>
          </a:p>
        </p:txBody>
      </p:sp>
      <p:sp>
        <p:nvSpPr>
          <p:cNvPr id="4" name="TextBox 4"/>
          <p:cNvSpPr txBox="1"/>
          <p:nvPr/>
        </p:nvSpPr>
        <p:spPr>
          <a:xfrm>
            <a:off x="602516" y="252290"/>
            <a:ext cx="17381631" cy="776410"/>
          </a:xfrm>
          <a:prstGeom prst="rect">
            <a:avLst/>
          </a:prstGeom>
        </p:spPr>
        <p:txBody>
          <a:bodyPr lIns="0" tIns="0" rIns="0" bIns="0" rtlCol="0" anchor="t">
            <a:spAutoFit/>
          </a:bodyPr>
          <a:lstStyle/>
          <a:p>
            <a:pPr algn="l">
              <a:lnSpc>
                <a:spcPts val="6382"/>
              </a:lnSpc>
            </a:pPr>
            <a:r>
              <a:rPr lang="en-US" sz="4559" b="1">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id="5" name="TextBox 5"/>
          <p:cNvSpPr txBox="1"/>
          <p:nvPr/>
        </p:nvSpPr>
        <p:spPr>
          <a:xfrm>
            <a:off x="602516" y="962025"/>
            <a:ext cx="15503002" cy="425841"/>
          </a:xfrm>
          <a:prstGeom prst="rect">
            <a:avLst/>
          </a:prstGeom>
        </p:spPr>
        <p:txBody>
          <a:bodyPr lIns="0" tIns="0" rIns="0" bIns="0" rtlCol="0" anchor="t">
            <a:spAutoFit/>
          </a:bodyPr>
          <a:lstStyle/>
          <a:p>
            <a:pPr algn="l">
              <a:lnSpc>
                <a:spcPts val="3303"/>
              </a:lnSpc>
              <a:spcBef>
                <a:spcPct val="0"/>
              </a:spcBef>
            </a:pPr>
            <a:r>
              <a:rPr lang="en-US" sz="2359" b="1">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11499" y="1601348"/>
            <a:ext cx="28464719" cy="9037548"/>
          </a:xfrm>
          <a:custGeom>
            <a:avLst/>
            <a:gdLst/>
            <a:ahLst/>
            <a:cxnLst/>
            <a:rect l="l" t="t" r="r" b="b"/>
            <a:pathLst>
              <a:path w="28464719" h="9037548">
                <a:moveTo>
                  <a:pt x="0" y="0"/>
                </a:moveTo>
                <a:lnTo>
                  <a:pt x="28464719" y="0"/>
                </a:lnTo>
                <a:lnTo>
                  <a:pt x="28464719" y="9037549"/>
                </a:lnTo>
                <a:lnTo>
                  <a:pt x="0" y="903754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254963" y="2673244"/>
            <a:ext cx="15778074" cy="6836608"/>
          </a:xfrm>
          <a:prstGeom prst="rect">
            <a:avLst/>
          </a:prstGeom>
        </p:spPr>
        <p:txBody>
          <a:bodyPr lIns="0" tIns="0" rIns="0" bIns="0" rtlCol="0" anchor="t">
            <a:spAutoFit/>
          </a:bodyPr>
          <a:lstStyle/>
          <a:p>
            <a:pPr algn="l">
              <a:lnSpc>
                <a:spcPts val="4200"/>
              </a:lnSpc>
            </a:pPr>
            <a:r>
              <a:rPr lang="en-US" sz="3000">
                <a:solidFill>
                  <a:srgbClr val="FFFFFF"/>
                </a:solidFill>
                <a:latin typeface="Open Sans"/>
                <a:ea typeface="Open Sans"/>
                <a:cs typeface="Open Sans"/>
                <a:sym typeface="Open Sans"/>
              </a:rPr>
              <a:t>As an example, a client who knows in advance they cannot return for their next FOLLOW-UP INJECTION within 9 weeks (2 months + 7days), may be given and start using TDF-based oral PrEP 2 months after today’s injection and continue using it daily until they’re available to return for the next CAB-LA injection.</a:t>
            </a:r>
          </a:p>
          <a:p>
            <a:pPr algn="l">
              <a:lnSpc>
                <a:spcPts val="4200"/>
              </a:lnSpc>
            </a:pPr>
            <a:endParaRPr lang="en-US" sz="3000">
              <a:solidFill>
                <a:srgbClr val="FFFFFF"/>
              </a:solidFill>
              <a:latin typeface="Open Sans"/>
              <a:ea typeface="Open Sans"/>
              <a:cs typeface="Open Sans"/>
              <a:sym typeface="Open Sans"/>
            </a:endParaRPr>
          </a:p>
          <a:p>
            <a:pPr algn="l">
              <a:lnSpc>
                <a:spcPts val="4200"/>
              </a:lnSpc>
            </a:pPr>
            <a:r>
              <a:rPr lang="en-US" sz="3000">
                <a:solidFill>
                  <a:srgbClr val="FFFFFF"/>
                </a:solidFill>
                <a:latin typeface="Open Sans"/>
                <a:ea typeface="Open Sans"/>
                <a:cs typeface="Open Sans"/>
                <a:sym typeface="Open Sans"/>
              </a:rPr>
              <a:t>If the provider decides to postpone the next injection with a TDF-based oral PrEP bridge, the client will receive both an injection of CAB-LA and a supply of TDF-based oral PrEP today to take with them, with instructions to start using the TDF-based oral PrEP 2 months from today and continue using it daily. The period of TDF-based oral PrEP use is the “bridge.” The client would need to be given a sufficient supply of TDF-based oral PrEP for d</a:t>
            </a:r>
            <a:r>
              <a:rPr lang="en-US" sz="3000" u="none">
                <a:solidFill>
                  <a:srgbClr val="FFFFFF"/>
                </a:solidFill>
                <a:latin typeface="Open Sans"/>
                <a:ea typeface="Open Sans"/>
                <a:cs typeface="Open Sans"/>
                <a:sym typeface="Open Sans"/>
              </a:rPr>
              <a:t>aily use u</a:t>
            </a:r>
            <a:r>
              <a:rPr lang="en-US" sz="3000">
                <a:solidFill>
                  <a:srgbClr val="FFFFFF"/>
                </a:solidFill>
                <a:latin typeface="Open Sans"/>
                <a:ea typeface="Open Sans"/>
                <a:cs typeface="Open Sans"/>
                <a:sym typeface="Open Sans"/>
              </a:rPr>
              <a:t>ntil their first available date to return for another CAB-LA injection, so this duration would need to be calculated by the provider.</a:t>
            </a:r>
          </a:p>
          <a:p>
            <a:pPr algn="l">
              <a:lnSpc>
                <a:spcPts val="4200"/>
              </a:lnSpc>
            </a:pPr>
            <a:endParaRPr lang="en-US" sz="3000">
              <a:solidFill>
                <a:srgbClr val="FFFFFF"/>
              </a:solidFill>
              <a:latin typeface="Open Sans"/>
              <a:ea typeface="Open Sans"/>
              <a:cs typeface="Open Sans"/>
              <a:sym typeface="Open Sans"/>
            </a:endParaRPr>
          </a:p>
        </p:txBody>
      </p:sp>
      <p:sp>
        <p:nvSpPr>
          <p:cNvPr id="4" name="TextBox 4"/>
          <p:cNvSpPr txBox="1"/>
          <p:nvPr/>
        </p:nvSpPr>
        <p:spPr>
          <a:xfrm>
            <a:off x="602516" y="252290"/>
            <a:ext cx="17381631" cy="776410"/>
          </a:xfrm>
          <a:prstGeom prst="rect">
            <a:avLst/>
          </a:prstGeom>
        </p:spPr>
        <p:txBody>
          <a:bodyPr lIns="0" tIns="0" rIns="0" bIns="0" rtlCol="0" anchor="t">
            <a:spAutoFit/>
          </a:bodyPr>
          <a:lstStyle/>
          <a:p>
            <a:pPr algn="l">
              <a:lnSpc>
                <a:spcPts val="6382"/>
              </a:lnSpc>
            </a:pPr>
            <a:r>
              <a:rPr lang="en-US" sz="4559" b="1">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id="5" name="TextBox 5"/>
          <p:cNvSpPr txBox="1"/>
          <p:nvPr/>
        </p:nvSpPr>
        <p:spPr>
          <a:xfrm>
            <a:off x="602516" y="962025"/>
            <a:ext cx="15503002" cy="425841"/>
          </a:xfrm>
          <a:prstGeom prst="rect">
            <a:avLst/>
          </a:prstGeom>
        </p:spPr>
        <p:txBody>
          <a:bodyPr lIns="0" tIns="0" rIns="0" bIns="0" rtlCol="0" anchor="t">
            <a:spAutoFit/>
          </a:bodyPr>
          <a:lstStyle/>
          <a:p>
            <a:pPr algn="l">
              <a:lnSpc>
                <a:spcPts val="3303"/>
              </a:lnSpc>
              <a:spcBef>
                <a:spcPct val="0"/>
              </a:spcBef>
            </a:pPr>
            <a:r>
              <a:rPr lang="en-US" sz="2359" b="1">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1601348"/>
            <a:ext cx="17780537" cy="5645321"/>
          </a:xfrm>
          <a:custGeom>
            <a:avLst/>
            <a:gdLst/>
            <a:ahLst/>
            <a:cxnLst/>
            <a:rect l="l" t="t" r="r" b="b"/>
            <a:pathLst>
              <a:path w="17780537" h="5645321">
                <a:moveTo>
                  <a:pt x="0" y="0"/>
                </a:moveTo>
                <a:lnTo>
                  <a:pt x="17780537" y="0"/>
                </a:lnTo>
                <a:lnTo>
                  <a:pt x="17780537" y="5645321"/>
                </a:lnTo>
                <a:lnTo>
                  <a:pt x="0" y="564532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64804" y="2120742"/>
            <a:ext cx="16441971" cy="4331646"/>
          </a:xfrm>
          <a:prstGeom prst="rect">
            <a:avLst/>
          </a:prstGeom>
        </p:spPr>
        <p:txBody>
          <a:bodyPr lIns="0" tIns="0" rIns="0" bIns="0" rtlCol="0" anchor="t">
            <a:spAutoFit/>
          </a:bodyPr>
          <a:lstStyle/>
          <a:p>
            <a:pPr algn="l">
              <a:lnSpc>
                <a:spcPts val="3852"/>
              </a:lnSpc>
            </a:pPr>
            <a:r>
              <a:rPr lang="en-US" sz="2752">
                <a:solidFill>
                  <a:srgbClr val="FFFFFF"/>
                </a:solidFill>
                <a:latin typeface="Open Sans"/>
                <a:ea typeface="Open Sans"/>
                <a:cs typeface="Open Sans"/>
                <a:sym typeface="Open Sans"/>
              </a:rPr>
              <a:t>Upon return for another injection after the bridge, the provider will need to decide whether to resume bi-monthly FOLLOW-UP INJECTIONS or restart CAB-LA with INITIATION INJECTION 1 and INITIATION INJECTION 2 a month later. This decision depends upon the length of time elapsed between the pre-bridge and post-bridge injections:</a:t>
            </a:r>
          </a:p>
          <a:p>
            <a:pPr algn="l">
              <a:lnSpc>
                <a:spcPts val="3852"/>
              </a:lnSpc>
            </a:pPr>
            <a:endParaRPr lang="en-US" sz="2752">
              <a:solidFill>
                <a:srgbClr val="FFFFFF"/>
              </a:solidFill>
              <a:latin typeface="Open Sans"/>
              <a:ea typeface="Open Sans"/>
              <a:cs typeface="Open Sans"/>
              <a:sym typeface="Open Sans"/>
            </a:endParaRPr>
          </a:p>
          <a:p>
            <a:pPr marL="594165" lvl="1" indent="-297082" algn="l">
              <a:lnSpc>
                <a:spcPts val="3852"/>
              </a:lnSpc>
              <a:buFont typeface="Arial"/>
              <a:buChar char="•"/>
            </a:pPr>
            <a:r>
              <a:rPr lang="en-US" sz="2752">
                <a:solidFill>
                  <a:srgbClr val="FFFFFF"/>
                </a:solidFill>
                <a:latin typeface="Open Sans"/>
                <a:ea typeface="Open Sans"/>
                <a:cs typeface="Open Sans"/>
                <a:sym typeface="Open Sans"/>
              </a:rPr>
              <a:t>If ≤ 3 months elapsed between injection, resume with bi-monthly FOLLOW-UP INJECTIONS post-bridge</a:t>
            </a:r>
          </a:p>
          <a:p>
            <a:pPr marL="594165" lvl="1" indent="-297082" algn="l">
              <a:lnSpc>
                <a:spcPts val="3852"/>
              </a:lnSpc>
              <a:buFont typeface="Arial"/>
              <a:buChar char="•"/>
            </a:pPr>
            <a:r>
              <a:rPr lang="en-US" sz="2752">
                <a:solidFill>
                  <a:srgbClr val="FFFFFF"/>
                </a:solidFill>
                <a:latin typeface="Open Sans"/>
                <a:ea typeface="Open Sans"/>
                <a:cs typeface="Open Sans"/>
                <a:sym typeface="Open Sans"/>
              </a:rPr>
              <a:t>If &gt; 3 months elapsed b</a:t>
            </a:r>
            <a:r>
              <a:rPr lang="en-US" sz="2752" u="none">
                <a:solidFill>
                  <a:srgbClr val="FFFFFF"/>
                </a:solidFill>
                <a:latin typeface="Open Sans"/>
                <a:ea typeface="Open Sans"/>
                <a:cs typeface="Open Sans"/>
                <a:sym typeface="Open Sans"/>
              </a:rPr>
              <a:t>e</a:t>
            </a:r>
            <a:r>
              <a:rPr lang="en-US" sz="2752">
                <a:solidFill>
                  <a:srgbClr val="FFFFFF"/>
                </a:solidFill>
                <a:latin typeface="Open Sans"/>
                <a:ea typeface="Open Sans"/>
                <a:cs typeface="Open Sans"/>
                <a:sym typeface="Open Sans"/>
              </a:rPr>
              <a:t>tween injection, restart CAB-LA with INITIATION INJECTION 1 and then INITIATION INJECTION 2 a month later</a:t>
            </a:r>
          </a:p>
        </p:txBody>
      </p:sp>
      <p:sp>
        <p:nvSpPr>
          <p:cNvPr id="4" name="Freeform 4"/>
          <p:cNvSpPr/>
          <p:nvPr/>
        </p:nvSpPr>
        <p:spPr>
          <a:xfrm>
            <a:off x="3325064" y="6452388"/>
            <a:ext cx="11936535" cy="3834612"/>
          </a:xfrm>
          <a:custGeom>
            <a:avLst/>
            <a:gdLst/>
            <a:ahLst/>
            <a:cxnLst/>
            <a:rect l="l" t="t" r="r" b="b"/>
            <a:pathLst>
              <a:path w="11936535" h="3834612">
                <a:moveTo>
                  <a:pt x="0" y="0"/>
                </a:moveTo>
                <a:lnTo>
                  <a:pt x="11936535" y="0"/>
                </a:lnTo>
                <a:lnTo>
                  <a:pt x="11936535" y="3834612"/>
                </a:lnTo>
                <a:lnTo>
                  <a:pt x="0" y="38346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602516" y="465772"/>
            <a:ext cx="17381631" cy="776410"/>
          </a:xfrm>
          <a:prstGeom prst="rect">
            <a:avLst/>
          </a:prstGeom>
        </p:spPr>
        <p:txBody>
          <a:bodyPr lIns="0" tIns="0" rIns="0" bIns="0" rtlCol="0" anchor="t">
            <a:spAutoFit/>
          </a:bodyPr>
          <a:lstStyle/>
          <a:p>
            <a:pPr algn="l">
              <a:lnSpc>
                <a:spcPts val="6382"/>
              </a:lnSpc>
            </a:pPr>
            <a:r>
              <a:rPr lang="en-US" sz="4559" b="1">
                <a:solidFill>
                  <a:srgbClr val="A93291"/>
                </a:solidFill>
                <a:latin typeface="Roboto Condensed Bold"/>
                <a:ea typeface="Roboto Condensed Bold"/>
                <a:cs typeface="Roboto Condensed Bold"/>
                <a:sym typeface="Roboto Condensed Bold"/>
              </a:rPr>
              <a:t>Additional Info About Postponing Future CAB-LA Injections</a:t>
            </a:r>
          </a:p>
        </p:txBody>
      </p:sp>
      <p:sp>
        <p:nvSpPr>
          <p:cNvPr id="6" name="TextBox 6"/>
          <p:cNvSpPr txBox="1"/>
          <p:nvPr/>
        </p:nvSpPr>
        <p:spPr>
          <a:xfrm>
            <a:off x="602516" y="1175507"/>
            <a:ext cx="15503002" cy="425841"/>
          </a:xfrm>
          <a:prstGeom prst="rect">
            <a:avLst/>
          </a:prstGeom>
        </p:spPr>
        <p:txBody>
          <a:bodyPr lIns="0" tIns="0" rIns="0" bIns="0" rtlCol="0" anchor="t">
            <a:spAutoFit/>
          </a:bodyPr>
          <a:lstStyle/>
          <a:p>
            <a:pPr algn="l">
              <a:lnSpc>
                <a:spcPts val="3303"/>
              </a:lnSpc>
              <a:spcBef>
                <a:spcPct val="0"/>
              </a:spcBef>
            </a:pPr>
            <a:r>
              <a:rPr lang="en-US" sz="2359" b="1">
                <a:solidFill>
                  <a:srgbClr val="A93291"/>
                </a:solidFill>
                <a:latin typeface="Roboto Condensed Bold"/>
                <a:ea typeface="Roboto Condensed Bold"/>
                <a:cs typeface="Roboto Condensed Bold"/>
                <a:sym typeface="Roboto Condensed Bold"/>
              </a:rPr>
              <a:t>If bridging postponed appointments with TDF-based oral PrEP is not part of national policy in your country, skip this content.</a:t>
            </a: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32262" y="873445"/>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Missed Injections: LEN</a:t>
            </a:r>
          </a:p>
        </p:txBody>
      </p:sp>
      <p:sp>
        <p:nvSpPr>
          <p:cNvPr id="3" name="Freeform 3"/>
          <p:cNvSpPr/>
          <p:nvPr/>
        </p:nvSpPr>
        <p:spPr>
          <a:xfrm rot="-8984890">
            <a:off x="450472" y="445882"/>
            <a:ext cx="1520499" cy="1448275"/>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0717" y="517601"/>
            <a:ext cx="1154314" cy="1291824"/>
            <a:chOff x="0" y="0"/>
            <a:chExt cx="1539085" cy="1722433"/>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4" y="861966"/>
              <a:ext cx="396024" cy="231600"/>
            </a:xfrm>
            <a:prstGeom prst="rect">
              <a:avLst/>
            </a:prstGeom>
          </p:spPr>
          <p:txBody>
            <a:bodyPr lIns="0" tIns="0" rIns="0" bIns="0" rtlCol="0" anchor="t">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857592" y="2859731"/>
            <a:ext cx="16572816" cy="4319668"/>
          </a:xfrm>
          <a:prstGeom prst="rect">
            <a:avLst/>
          </a:prstGeom>
        </p:spPr>
        <p:txBody>
          <a:bodyPr lIns="0" tIns="0" rIns="0" bIns="0" rtlCol="0" anchor="t">
            <a:spAutoFit/>
          </a:bodyPr>
          <a:lstStyle/>
          <a:p>
            <a:pPr marL="933127" lvl="1" indent="-466563" algn="l">
              <a:lnSpc>
                <a:spcPts val="5748"/>
              </a:lnSpc>
              <a:buFont typeface="Arial"/>
              <a:buChar char="•"/>
            </a:pPr>
            <a:r>
              <a:rPr lang="en-US" sz="4322">
                <a:solidFill>
                  <a:srgbClr val="000000"/>
                </a:solidFill>
                <a:latin typeface="Open Sans"/>
                <a:ea typeface="Open Sans"/>
                <a:cs typeface="Open Sans"/>
                <a:sym typeface="Open Sans"/>
              </a:rPr>
              <a:t>If a client misses a scheduled injection and wants to continue LEN, they should return to the site as soon as they are able.</a:t>
            </a:r>
          </a:p>
          <a:p>
            <a:pPr marL="933127" lvl="1" indent="-466563" algn="l">
              <a:lnSpc>
                <a:spcPts val="5748"/>
              </a:lnSpc>
              <a:buFont typeface="Arial"/>
              <a:buChar char="•"/>
            </a:pPr>
            <a:r>
              <a:rPr lang="en-US" sz="4322">
                <a:solidFill>
                  <a:srgbClr val="000000"/>
                </a:solidFill>
                <a:latin typeface="Open Sans"/>
                <a:ea typeface="Open Sans"/>
                <a:cs typeface="Open Sans"/>
                <a:sym typeface="Open Sans"/>
              </a:rPr>
              <a:t>The provider needs to make a decision whether to </a:t>
            </a:r>
            <a:r>
              <a:rPr lang="en-US" sz="4322" b="1">
                <a:solidFill>
                  <a:srgbClr val="000000"/>
                </a:solidFill>
                <a:latin typeface="Open Sans Bold"/>
                <a:ea typeface="Open Sans Bold"/>
                <a:cs typeface="Open Sans Bold"/>
                <a:sym typeface="Open Sans Bold"/>
              </a:rPr>
              <a:t>restart</a:t>
            </a:r>
            <a:r>
              <a:rPr lang="en-US" sz="4322">
                <a:solidFill>
                  <a:srgbClr val="000000"/>
                </a:solidFill>
                <a:latin typeface="Open Sans"/>
                <a:ea typeface="Open Sans"/>
                <a:cs typeface="Open Sans"/>
                <a:sym typeface="Open Sans"/>
              </a:rPr>
              <a:t> LEN with the INITIATION REGIMEN (INITIATION INJECTIONS 1 &amp; 2 and Loading Pills 1 &amp; 2 – Day 0; Loading Pills 3 &amp; 4 – Day 1) or </a:t>
            </a:r>
            <a:r>
              <a:rPr lang="en-US" sz="4322" b="1">
                <a:solidFill>
                  <a:srgbClr val="000000"/>
                </a:solidFill>
                <a:latin typeface="Open Sans Bold"/>
                <a:ea typeface="Open Sans Bold"/>
                <a:cs typeface="Open Sans Bold"/>
                <a:sym typeface="Open Sans Bold"/>
              </a:rPr>
              <a:t>resume</a:t>
            </a:r>
            <a:r>
              <a:rPr lang="en-US" sz="4322">
                <a:solidFill>
                  <a:srgbClr val="000000"/>
                </a:solidFill>
                <a:latin typeface="Open Sans"/>
                <a:ea typeface="Open Sans"/>
                <a:cs typeface="Open Sans"/>
                <a:sym typeface="Open Sans"/>
              </a:rPr>
              <a:t> by administering FOLLOW-UP INJECTIONS.</a:t>
            </a: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32262" y="873445"/>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Missed Injections: LEN</a:t>
            </a:r>
          </a:p>
        </p:txBody>
      </p:sp>
      <p:sp>
        <p:nvSpPr>
          <p:cNvPr id="3" name="Freeform 3"/>
          <p:cNvSpPr/>
          <p:nvPr/>
        </p:nvSpPr>
        <p:spPr>
          <a:xfrm rot="-8984890">
            <a:off x="450472" y="445882"/>
            <a:ext cx="1520499" cy="1448275"/>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0717" y="517601"/>
            <a:ext cx="1154314" cy="1291824"/>
            <a:chOff x="0" y="0"/>
            <a:chExt cx="1539085" cy="1722433"/>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4" y="861966"/>
              <a:ext cx="396024" cy="231600"/>
            </a:xfrm>
            <a:prstGeom prst="rect">
              <a:avLst/>
            </a:prstGeom>
          </p:spPr>
          <p:txBody>
            <a:bodyPr lIns="0" tIns="0" rIns="0" bIns="0" rtlCol="0" anchor="t">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Freeform 9"/>
          <p:cNvSpPr/>
          <p:nvPr/>
        </p:nvSpPr>
        <p:spPr>
          <a:xfrm>
            <a:off x="1795031" y="5383994"/>
            <a:ext cx="14982098" cy="4903006"/>
          </a:xfrm>
          <a:custGeom>
            <a:avLst/>
            <a:gdLst/>
            <a:ahLst/>
            <a:cxnLst/>
            <a:rect l="l" t="t" r="r" b="b"/>
            <a:pathLst>
              <a:path w="14982098" h="4903006">
                <a:moveTo>
                  <a:pt x="0" y="0"/>
                </a:moveTo>
                <a:lnTo>
                  <a:pt x="14982098" y="0"/>
                </a:lnTo>
                <a:lnTo>
                  <a:pt x="14982098" y="4903006"/>
                </a:lnTo>
                <a:lnTo>
                  <a:pt x="0" y="490300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TextBox 10"/>
          <p:cNvSpPr txBox="1"/>
          <p:nvPr/>
        </p:nvSpPr>
        <p:spPr>
          <a:xfrm>
            <a:off x="1475183" y="1847525"/>
            <a:ext cx="16316319" cy="3145917"/>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The amount of time elapsed since their last injection will determine how to proceed, as follows:</a:t>
            </a:r>
          </a:p>
          <a:p>
            <a:pPr marL="1424934" lvl="2" indent="-474978" algn="l">
              <a:lnSpc>
                <a:spcPts val="3563"/>
              </a:lnSpc>
              <a:buFont typeface="Arial"/>
              <a:buChar char="⚬"/>
            </a:pPr>
            <a:r>
              <a:rPr lang="en-US" sz="3299">
                <a:solidFill>
                  <a:srgbClr val="000000"/>
                </a:solidFill>
                <a:latin typeface="Open Sans"/>
                <a:ea typeface="Open Sans"/>
                <a:cs typeface="Open Sans"/>
                <a:sym typeface="Open Sans"/>
              </a:rPr>
              <a:t>If ≤ 28 weeks (6 months plus 2 weeks) elapsed since prior injection, resume with bi-annual Follow-up Injection today; schedule a subsequent Follow-Up Injection in 6 months</a:t>
            </a:r>
          </a:p>
          <a:p>
            <a:pPr marL="1424934" lvl="2" indent="-474978" algn="l">
              <a:lnSpc>
                <a:spcPts val="3563"/>
              </a:lnSpc>
              <a:buFont typeface="Arial"/>
              <a:buChar char="⚬"/>
            </a:pPr>
            <a:r>
              <a:rPr lang="en-US" sz="3299">
                <a:solidFill>
                  <a:srgbClr val="000000"/>
                </a:solidFill>
                <a:latin typeface="Open Sans"/>
                <a:ea typeface="Open Sans"/>
                <a:cs typeface="Open Sans"/>
                <a:sym typeface="Open Sans"/>
              </a:rPr>
              <a:t>If &gt; 28 weeks elapsed since prior injection, restart with all LEN Loading Doses over two days (Loading Injections 1 &amp; 2 and Loading Pills 1 &amp; 2).</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0" y="4559414"/>
            <a:ext cx="10128266" cy="3609654"/>
          </a:xfrm>
          <a:custGeom>
            <a:avLst/>
            <a:gdLst/>
            <a:ahLst/>
            <a:cxnLst/>
            <a:rect l="l" t="t" r="r" b="b"/>
            <a:pathLst>
              <a:path w="10128266" h="3609654">
                <a:moveTo>
                  <a:pt x="0" y="0"/>
                </a:moveTo>
                <a:lnTo>
                  <a:pt x="10128266" y="0"/>
                </a:lnTo>
                <a:lnTo>
                  <a:pt x="10128266" y="3609655"/>
                </a:lnTo>
                <a:lnTo>
                  <a:pt x="0" y="3609655"/>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10741522" y="5046889"/>
            <a:ext cx="6763113" cy="26728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Ensure the client is in a comfortable position for insertion, either lying down, squatting or standing with one leg raised.</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3: Preparing for DVR Insertion</a:t>
            </a: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32262" y="873445"/>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Missed Injections: LEN</a:t>
            </a:r>
          </a:p>
        </p:txBody>
      </p:sp>
      <p:sp>
        <p:nvSpPr>
          <p:cNvPr id="3" name="Freeform 3"/>
          <p:cNvSpPr/>
          <p:nvPr/>
        </p:nvSpPr>
        <p:spPr>
          <a:xfrm rot="-8984890">
            <a:off x="450472" y="445882"/>
            <a:ext cx="1520499" cy="1448275"/>
          </a:xfrm>
          <a:custGeom>
            <a:avLst/>
            <a:gdLst/>
            <a:ahLst/>
            <a:cxnLst/>
            <a:rect l="l" t="t" r="r" b="b"/>
            <a:pathLst>
              <a:path w="1520499" h="1448275">
                <a:moveTo>
                  <a:pt x="0" y="0"/>
                </a:moveTo>
                <a:lnTo>
                  <a:pt x="1520499" y="0"/>
                </a:lnTo>
                <a:lnTo>
                  <a:pt x="1520499" y="1448275"/>
                </a:lnTo>
                <a:lnTo>
                  <a:pt x="0" y="14482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0717" y="517601"/>
            <a:ext cx="1154314" cy="1291824"/>
            <a:chOff x="0" y="0"/>
            <a:chExt cx="1539085" cy="1722433"/>
          </a:xfrm>
        </p:grpSpPr>
        <p:sp>
          <p:nvSpPr>
            <p:cNvPr id="5" name="Freeform 5"/>
            <p:cNvSpPr/>
            <p:nvPr/>
          </p:nvSpPr>
          <p:spPr>
            <a:xfrm rot="-10800000" flipH="1">
              <a:off x="0" y="464700"/>
              <a:ext cx="1248300" cy="1257733"/>
            </a:xfrm>
            <a:custGeom>
              <a:avLst/>
              <a:gdLst/>
              <a:ahLst/>
              <a:cxnLst/>
              <a:rect l="l" t="t" r="r" b="b"/>
              <a:pathLst>
                <a:path w="1248300" h="1257733">
                  <a:moveTo>
                    <a:pt x="1248300" y="0"/>
                  </a:moveTo>
                  <a:lnTo>
                    <a:pt x="0" y="0"/>
                  </a:lnTo>
                  <a:lnTo>
                    <a:pt x="0" y="1257733"/>
                  </a:lnTo>
                  <a:lnTo>
                    <a:pt x="1248300" y="1257733"/>
                  </a:lnTo>
                  <a:lnTo>
                    <a:pt x="124830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46654" y="861966"/>
              <a:ext cx="396024" cy="231600"/>
            </a:xfrm>
            <a:prstGeom prst="rect">
              <a:avLst/>
            </a:prstGeom>
          </p:spPr>
          <p:txBody>
            <a:bodyPr lIns="0" tIns="0" rIns="0" bIns="0" rtlCol="0" anchor="t">
              <a:spAutoFit/>
            </a:bodyPr>
            <a:lstStyle/>
            <a:p>
              <a:pPr algn="ctr">
                <a:lnSpc>
                  <a:spcPts val="1407"/>
                </a:lnSpc>
              </a:pPr>
              <a:r>
                <a:rPr lang="en-US" sz="1005">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61132" y="153825"/>
              <a:ext cx="714758" cy="844618"/>
            </a:xfrm>
            <a:custGeom>
              <a:avLst/>
              <a:gdLst/>
              <a:ahLst/>
              <a:cxnLst/>
              <a:rect l="l" t="t" r="r" b="b"/>
              <a:pathLst>
                <a:path w="714758" h="844618">
                  <a:moveTo>
                    <a:pt x="0" y="0"/>
                  </a:moveTo>
                  <a:lnTo>
                    <a:pt x="714758" y="0"/>
                  </a:lnTo>
                  <a:lnTo>
                    <a:pt x="714758" y="844618"/>
                  </a:lnTo>
                  <a:lnTo>
                    <a:pt x="0" y="8446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06196" y="51856"/>
              <a:ext cx="316079" cy="428282"/>
            </a:xfrm>
            <a:custGeom>
              <a:avLst/>
              <a:gdLst/>
              <a:ahLst/>
              <a:cxnLst/>
              <a:rect l="l" t="t" r="r" b="b"/>
              <a:pathLst>
                <a:path w="316079" h="428282">
                  <a:moveTo>
                    <a:pt x="0" y="0"/>
                  </a:moveTo>
                  <a:lnTo>
                    <a:pt x="316079" y="0"/>
                  </a:lnTo>
                  <a:lnTo>
                    <a:pt x="316079" y="428282"/>
                  </a:lnTo>
                  <a:lnTo>
                    <a:pt x="0" y="428282"/>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846336" y="3577305"/>
            <a:ext cx="14595328" cy="3180016"/>
          </a:xfrm>
          <a:prstGeom prst="rect">
            <a:avLst/>
          </a:prstGeom>
        </p:spPr>
        <p:txBody>
          <a:bodyPr lIns="0" tIns="0" rIns="0" bIns="0" rtlCol="0" anchor="t">
            <a:spAutoFit/>
          </a:bodyPr>
          <a:lstStyle/>
          <a:p>
            <a:pPr algn="l">
              <a:lnSpc>
                <a:spcPts val="5026"/>
              </a:lnSpc>
            </a:pPr>
            <a:r>
              <a:rPr lang="en-US" sz="4653">
                <a:solidFill>
                  <a:srgbClr val="FE6C39"/>
                </a:solidFill>
                <a:latin typeface="Open Sans"/>
                <a:ea typeface="Open Sans"/>
                <a:cs typeface="Open Sans"/>
                <a:sym typeface="Open Sans"/>
              </a:rPr>
              <a:t>Before resuming or restarting LEN injections in a client delayed in returning, providers should re-test for HIV and clinically re-assess in case PEP is indicated or there is a suspicion of AHI. These topics will be covered in more detail in Lesson 4.</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78715" y="1768170"/>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2946056"/>
            <a:ext cx="16419595" cy="6436336"/>
          </a:xfrm>
          <a:prstGeom prst="rect">
            <a:avLst/>
          </a:prstGeom>
        </p:spPr>
        <p:txBody>
          <a:bodyPr lIns="0" tIns="0" rIns="0" bIns="0" rtlCol="0" anchor="t">
            <a:spAutoFit/>
          </a:bodyPr>
          <a:lstStyle/>
          <a:p>
            <a:pPr algn="l">
              <a:lnSpc>
                <a:spcPts val="5701"/>
              </a:lnSpc>
            </a:pPr>
            <a:r>
              <a:rPr lang="en-US" sz="4072">
                <a:solidFill>
                  <a:srgbClr val="FFFFFF"/>
                </a:solidFill>
                <a:latin typeface="Open Sans"/>
                <a:ea typeface="Open Sans"/>
                <a:cs typeface="Open Sans"/>
                <a:sym typeface="Open Sans"/>
              </a:rPr>
              <a:t>In the prior section, we addressed the management of clients who return late after having already missed a LEN injection visit. What about clients who know in advance they need to postpone their next LEN injection? </a:t>
            </a:r>
          </a:p>
          <a:p>
            <a:pPr algn="l">
              <a:lnSpc>
                <a:spcPts val="5701"/>
              </a:lnSpc>
            </a:pPr>
            <a:endParaRPr lang="en-US" sz="4072">
              <a:solidFill>
                <a:srgbClr val="FFFFFF"/>
              </a:solidFill>
              <a:latin typeface="Open Sans"/>
              <a:ea typeface="Open Sans"/>
              <a:cs typeface="Open Sans"/>
              <a:sym typeface="Open Sans"/>
            </a:endParaRPr>
          </a:p>
          <a:p>
            <a:pPr algn="l">
              <a:lnSpc>
                <a:spcPts val="5701"/>
              </a:lnSpc>
            </a:pPr>
            <a:r>
              <a:rPr lang="en-US" sz="4072">
                <a:solidFill>
                  <a:srgbClr val="FFFFFF"/>
                </a:solidFill>
                <a:latin typeface="Open Sans"/>
                <a:ea typeface="Open Sans"/>
                <a:cs typeface="Open Sans"/>
                <a:sym typeface="Open Sans"/>
              </a:rPr>
              <a:t>Regulatory labels in many countries make an allowance for postponing LEN FOLLOW-UP INJECTIONS beyond the 14-day scheduling window through the use of oral LEN pills to “bridge” the gap.</a:t>
            </a:r>
          </a:p>
        </p:txBody>
      </p:sp>
      <p:sp>
        <p:nvSpPr>
          <p:cNvPr id="4" name="TextBox 4"/>
          <p:cNvSpPr txBox="1"/>
          <p:nvPr/>
        </p:nvSpPr>
        <p:spPr>
          <a:xfrm>
            <a:off x="602516" y="427672"/>
            <a:ext cx="16988987" cy="1003291"/>
          </a:xfrm>
          <a:prstGeom prst="rect">
            <a:avLst/>
          </a:prstGeom>
        </p:spPr>
        <p:txBody>
          <a:bodyPr lIns="0" tIns="0" rIns="0" bIns="0" rtlCol="0" anchor="t">
            <a:spAutoFit/>
          </a:bodyPr>
          <a:lstStyle/>
          <a:p>
            <a:pPr algn="l">
              <a:lnSpc>
                <a:spcPts val="8127"/>
              </a:lnSpc>
            </a:pPr>
            <a:r>
              <a:rPr lang="en-US" sz="5805" b="1">
                <a:solidFill>
                  <a:srgbClr val="FE6C39"/>
                </a:solidFill>
                <a:latin typeface="Roboto Condensed Bold"/>
                <a:ea typeface="Roboto Condensed Bold"/>
                <a:cs typeface="Roboto Condensed Bold"/>
                <a:sym typeface="Roboto Condensed Bold"/>
              </a:rPr>
              <a:t>Additional Info About Postponing Future LEN Injections</a:t>
            </a: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778715" y="1768170"/>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02516" y="2344537"/>
            <a:ext cx="16988987" cy="7454524"/>
          </a:xfrm>
          <a:prstGeom prst="rect">
            <a:avLst/>
          </a:prstGeom>
        </p:spPr>
        <p:txBody>
          <a:bodyPr lIns="0" tIns="0" rIns="0" bIns="0" rtlCol="0" anchor="t">
            <a:spAutoFit/>
          </a:bodyPr>
          <a:lstStyle/>
          <a:p>
            <a:pPr algn="l">
              <a:lnSpc>
                <a:spcPts val="4569"/>
              </a:lnSpc>
            </a:pPr>
            <a:r>
              <a:rPr lang="en-US" sz="3263">
                <a:solidFill>
                  <a:srgbClr val="FFFFFF"/>
                </a:solidFill>
                <a:latin typeface="Open Sans"/>
                <a:ea typeface="Open Sans"/>
                <a:cs typeface="Open Sans"/>
                <a:sym typeface="Open Sans"/>
              </a:rPr>
              <a:t>As an example, a client who knows in advance they cannot return for their next FOLLOW-UP INJECTIONS within 28 weeks (6 months + 2 weeks), may be given and start using oral LEN 6 months after today’s injection and continue using it daily until they’re available to return for the next LEN injections.</a:t>
            </a:r>
          </a:p>
          <a:p>
            <a:pPr algn="l">
              <a:lnSpc>
                <a:spcPts val="4569"/>
              </a:lnSpc>
            </a:pPr>
            <a:endParaRPr lang="en-US" sz="3263">
              <a:solidFill>
                <a:srgbClr val="FFFFFF"/>
              </a:solidFill>
              <a:latin typeface="Open Sans"/>
              <a:ea typeface="Open Sans"/>
              <a:cs typeface="Open Sans"/>
              <a:sym typeface="Open Sans"/>
            </a:endParaRPr>
          </a:p>
          <a:p>
            <a:pPr algn="l">
              <a:lnSpc>
                <a:spcPts val="4569"/>
              </a:lnSpc>
            </a:pPr>
            <a:r>
              <a:rPr lang="en-US" sz="3263">
                <a:solidFill>
                  <a:srgbClr val="FFFFFF"/>
                </a:solidFill>
                <a:latin typeface="Open Sans"/>
                <a:ea typeface="Open Sans"/>
                <a:cs typeface="Open Sans"/>
                <a:sym typeface="Open Sans"/>
              </a:rPr>
              <a:t>If the provider decides to postpone the next injections with a bridge of oral LEN, the client will receive the LEN injections today and a supply of oral LEN pills to take with them, with instructions to start using oral LEN pills 6 months from today by taking 1 pill each week. The period of oral LEN PrEP use is the “bridge.” The client would need to be given a suﬃcient supply of oral LEN pills for weekly use (1 pill per week) until their ﬁrst available date to return for LEN injections, so this duration would need to be calculated by the provider. </a:t>
            </a:r>
          </a:p>
          <a:p>
            <a:pPr algn="l">
              <a:lnSpc>
                <a:spcPts val="4569"/>
              </a:lnSpc>
            </a:pPr>
            <a:endParaRPr lang="en-US" sz="3263">
              <a:solidFill>
                <a:srgbClr val="FFFFFF"/>
              </a:solidFill>
              <a:latin typeface="Open Sans"/>
              <a:ea typeface="Open Sans"/>
              <a:cs typeface="Open Sans"/>
              <a:sym typeface="Open Sans"/>
            </a:endParaRPr>
          </a:p>
        </p:txBody>
      </p:sp>
      <p:sp>
        <p:nvSpPr>
          <p:cNvPr id="4" name="TextBox 4"/>
          <p:cNvSpPr txBox="1"/>
          <p:nvPr/>
        </p:nvSpPr>
        <p:spPr>
          <a:xfrm>
            <a:off x="602516" y="427672"/>
            <a:ext cx="16988987" cy="1003291"/>
          </a:xfrm>
          <a:prstGeom prst="rect">
            <a:avLst/>
          </a:prstGeom>
        </p:spPr>
        <p:txBody>
          <a:bodyPr lIns="0" tIns="0" rIns="0" bIns="0" rtlCol="0" anchor="t">
            <a:spAutoFit/>
          </a:bodyPr>
          <a:lstStyle/>
          <a:p>
            <a:pPr algn="l">
              <a:lnSpc>
                <a:spcPts val="8127"/>
              </a:lnSpc>
            </a:pPr>
            <a:r>
              <a:rPr lang="en-US" sz="5805" b="1">
                <a:solidFill>
                  <a:srgbClr val="FE6C39"/>
                </a:solidFill>
                <a:latin typeface="Roboto Condensed Bold"/>
                <a:ea typeface="Roboto Condensed Bold"/>
                <a:cs typeface="Roboto Condensed Bold"/>
                <a:sym typeface="Roboto Condensed Bold"/>
              </a:rPr>
              <a:t>Additional Info About Postponing Future LEN Injections</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02516" y="1430963"/>
            <a:ext cx="16247644" cy="5158627"/>
          </a:xfrm>
          <a:custGeom>
            <a:avLst/>
            <a:gdLst/>
            <a:ahLst/>
            <a:cxnLst/>
            <a:rect l="l" t="t" r="r" b="b"/>
            <a:pathLst>
              <a:path w="16247644" h="5158627">
                <a:moveTo>
                  <a:pt x="0" y="0"/>
                </a:moveTo>
                <a:lnTo>
                  <a:pt x="16247644" y="0"/>
                </a:lnTo>
                <a:lnTo>
                  <a:pt x="16247644" y="5158627"/>
                </a:lnTo>
                <a:lnTo>
                  <a:pt x="0" y="515862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2944272" y="5659386"/>
            <a:ext cx="12305475" cy="4814517"/>
          </a:xfrm>
          <a:custGeom>
            <a:avLst/>
            <a:gdLst/>
            <a:ahLst/>
            <a:cxnLst/>
            <a:rect l="l" t="t" r="r" b="b"/>
            <a:pathLst>
              <a:path w="12305475" h="4814517">
                <a:moveTo>
                  <a:pt x="0" y="0"/>
                </a:moveTo>
                <a:lnTo>
                  <a:pt x="12305475" y="0"/>
                </a:lnTo>
                <a:lnTo>
                  <a:pt x="12305475" y="4814517"/>
                </a:lnTo>
                <a:lnTo>
                  <a:pt x="0" y="481451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602516" y="427672"/>
            <a:ext cx="16988987" cy="1003291"/>
          </a:xfrm>
          <a:prstGeom prst="rect">
            <a:avLst/>
          </a:prstGeom>
        </p:spPr>
        <p:txBody>
          <a:bodyPr lIns="0" tIns="0" rIns="0" bIns="0" rtlCol="0" anchor="t">
            <a:spAutoFit/>
          </a:bodyPr>
          <a:lstStyle/>
          <a:p>
            <a:pPr algn="l">
              <a:lnSpc>
                <a:spcPts val="8127"/>
              </a:lnSpc>
            </a:pPr>
            <a:r>
              <a:rPr lang="en-US" sz="5805" b="1">
                <a:solidFill>
                  <a:srgbClr val="FE6C39"/>
                </a:solidFill>
                <a:latin typeface="Roboto Condensed Bold"/>
                <a:ea typeface="Roboto Condensed Bold"/>
                <a:cs typeface="Roboto Condensed Bold"/>
                <a:sym typeface="Roboto Condensed Bold"/>
              </a:rPr>
              <a:t>Additional Info About Postponing Future LEN Injections</a:t>
            </a:r>
          </a:p>
        </p:txBody>
      </p:sp>
      <p:sp>
        <p:nvSpPr>
          <p:cNvPr id="5" name="TextBox 5"/>
          <p:cNvSpPr txBox="1"/>
          <p:nvPr/>
        </p:nvSpPr>
        <p:spPr>
          <a:xfrm>
            <a:off x="2073518" y="2284967"/>
            <a:ext cx="14140964" cy="3374419"/>
          </a:xfrm>
          <a:prstGeom prst="rect">
            <a:avLst/>
          </a:prstGeom>
        </p:spPr>
        <p:txBody>
          <a:bodyPr lIns="0" tIns="0" rIns="0" bIns="0" rtlCol="0" anchor="t">
            <a:spAutoFit/>
          </a:bodyPr>
          <a:lstStyle/>
          <a:p>
            <a:pPr algn="l">
              <a:lnSpc>
                <a:spcPts val="5400"/>
              </a:lnSpc>
            </a:pPr>
            <a:r>
              <a:rPr lang="en-US" sz="3857">
                <a:solidFill>
                  <a:srgbClr val="FFFFFF"/>
                </a:solidFill>
                <a:latin typeface="Open Sans"/>
                <a:ea typeface="Open Sans"/>
                <a:cs typeface="Open Sans"/>
                <a:sym typeface="Open Sans"/>
              </a:rPr>
              <a:t>Upon return to resume injections after the bridge, the provider should administer FOLLOW-UP INJECTIONS. It is not necessary to restart LEN with the INITIATION REGIMEN following a bridge with oral LEN, unless adherence to daily doses was poor.</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247685" y="-1299271"/>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Summary of Key Points in Lesson 3 </a:t>
            </a:r>
          </a:p>
        </p:txBody>
      </p:sp>
      <p:sp>
        <p:nvSpPr>
          <p:cNvPr id="4" name="Freeform 4"/>
          <p:cNvSpPr/>
          <p:nvPr/>
        </p:nvSpPr>
        <p:spPr>
          <a:xfrm>
            <a:off x="683561" y="1809438"/>
            <a:ext cx="1018993" cy="1018993"/>
          </a:xfrm>
          <a:custGeom>
            <a:avLst/>
            <a:gdLst/>
            <a:ahLst/>
            <a:cxnLst/>
            <a:rect l="l" t="t" r="r" b="b"/>
            <a:pathLst>
              <a:path w="1018993" h="1018993">
                <a:moveTo>
                  <a:pt x="0" y="0"/>
                </a:moveTo>
                <a:lnTo>
                  <a:pt x="1018993" y="0"/>
                </a:lnTo>
                <a:lnTo>
                  <a:pt x="1018993" y="1018993"/>
                </a:lnTo>
                <a:lnTo>
                  <a:pt x="0" y="101899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1992234" y="1761813"/>
            <a:ext cx="15254654" cy="1428587"/>
          </a:xfrm>
          <a:prstGeom prst="rect">
            <a:avLst/>
          </a:prstGeom>
        </p:spPr>
        <p:txBody>
          <a:bodyPr lIns="0" tIns="0" rIns="0" bIns="0" rtlCol="0" anchor="t">
            <a:spAutoFit/>
          </a:bodyPr>
          <a:lstStyle/>
          <a:p>
            <a:pPr algn="l">
              <a:lnSpc>
                <a:spcPts val="3852"/>
              </a:lnSpc>
            </a:pPr>
            <a:r>
              <a:rPr lang="en-US" sz="2751">
                <a:solidFill>
                  <a:srgbClr val="000000"/>
                </a:solidFill>
                <a:latin typeface="Open Sans"/>
                <a:ea typeface="Open Sans"/>
                <a:cs typeface="Open Sans"/>
                <a:sym typeface="Open Sans"/>
              </a:rPr>
              <a:t>None of the PrEP products provides immediate protection against HIV. Each must be used for a certain duration first, which varies by product, and alternative HIV prevention strategies should be used during the period before protection begins.</a:t>
            </a:r>
          </a:p>
        </p:txBody>
      </p:sp>
      <p:sp>
        <p:nvSpPr>
          <p:cNvPr id="6" name="Freeform 6"/>
          <p:cNvSpPr/>
          <p:nvPr/>
        </p:nvSpPr>
        <p:spPr>
          <a:xfrm>
            <a:off x="671150" y="3496694"/>
            <a:ext cx="1018993" cy="1018993"/>
          </a:xfrm>
          <a:custGeom>
            <a:avLst/>
            <a:gdLst/>
            <a:ahLst/>
            <a:cxnLst/>
            <a:rect l="l" t="t" r="r" b="b"/>
            <a:pathLst>
              <a:path w="1018993" h="1018993">
                <a:moveTo>
                  <a:pt x="0" y="0"/>
                </a:moveTo>
                <a:lnTo>
                  <a:pt x="1018992" y="0"/>
                </a:lnTo>
                <a:lnTo>
                  <a:pt x="1018992" y="1018993"/>
                </a:lnTo>
                <a:lnTo>
                  <a:pt x="0" y="101899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1992234" y="3600695"/>
            <a:ext cx="14060608" cy="944967"/>
          </a:xfrm>
          <a:prstGeom prst="rect">
            <a:avLst/>
          </a:prstGeom>
        </p:spPr>
        <p:txBody>
          <a:bodyPr lIns="0" tIns="0" rIns="0" bIns="0" rtlCol="0" anchor="t">
            <a:spAutoFit/>
          </a:bodyPr>
          <a:lstStyle/>
          <a:p>
            <a:pPr algn="l">
              <a:lnSpc>
                <a:spcPts val="3852"/>
              </a:lnSpc>
            </a:pPr>
            <a:r>
              <a:rPr lang="en-US" sz="2751">
                <a:solidFill>
                  <a:srgbClr val="000000"/>
                </a:solidFill>
                <a:latin typeface="Open Sans"/>
                <a:ea typeface="Open Sans"/>
                <a:cs typeface="Open Sans"/>
                <a:sym typeface="Open Sans"/>
              </a:rPr>
              <a:t>To sustain protection against HIV, repeated/continued PrEP use is necessary throughout periods of HIV exposure(s), regardless of the PrEP product.</a:t>
            </a:r>
          </a:p>
        </p:txBody>
      </p:sp>
      <p:sp>
        <p:nvSpPr>
          <p:cNvPr id="8" name="Freeform 8"/>
          <p:cNvSpPr/>
          <p:nvPr/>
        </p:nvSpPr>
        <p:spPr>
          <a:xfrm>
            <a:off x="671150" y="5144944"/>
            <a:ext cx="1018993" cy="1018993"/>
          </a:xfrm>
          <a:custGeom>
            <a:avLst/>
            <a:gdLst/>
            <a:ahLst/>
            <a:cxnLst/>
            <a:rect l="l" t="t" r="r" b="b"/>
            <a:pathLst>
              <a:path w="1018993" h="1018993">
                <a:moveTo>
                  <a:pt x="0" y="0"/>
                </a:moveTo>
                <a:lnTo>
                  <a:pt x="1018992" y="0"/>
                </a:lnTo>
                <a:lnTo>
                  <a:pt x="1018992" y="1018993"/>
                </a:lnTo>
                <a:lnTo>
                  <a:pt x="0" y="101899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TextBox 9"/>
          <p:cNvSpPr txBox="1"/>
          <p:nvPr/>
        </p:nvSpPr>
        <p:spPr>
          <a:xfrm>
            <a:off x="2004646" y="5155262"/>
            <a:ext cx="15832343" cy="944967"/>
          </a:xfrm>
          <a:prstGeom prst="rect">
            <a:avLst/>
          </a:prstGeom>
        </p:spPr>
        <p:txBody>
          <a:bodyPr lIns="0" tIns="0" rIns="0" bIns="0" rtlCol="0" anchor="t">
            <a:spAutoFit/>
          </a:bodyPr>
          <a:lstStyle/>
          <a:p>
            <a:pPr algn="l">
              <a:lnSpc>
                <a:spcPts val="3852"/>
              </a:lnSpc>
            </a:pPr>
            <a:r>
              <a:rPr lang="en-US" sz="2751">
                <a:solidFill>
                  <a:srgbClr val="000000"/>
                </a:solidFill>
                <a:latin typeface="Open Sans"/>
                <a:ea typeface="Open Sans"/>
                <a:cs typeface="Open Sans"/>
                <a:sym typeface="Open Sans"/>
              </a:rPr>
              <a:t>All PrEP products provide greater protection against HIV when use of the product is as instructed; incorrect use, taking/using it late, or not taking/not using it may lower the level of protection. </a:t>
            </a:r>
          </a:p>
        </p:txBody>
      </p:sp>
      <p:sp>
        <p:nvSpPr>
          <p:cNvPr id="10" name="Freeform 10"/>
          <p:cNvSpPr/>
          <p:nvPr/>
        </p:nvSpPr>
        <p:spPr>
          <a:xfrm>
            <a:off x="683561" y="6909080"/>
            <a:ext cx="1018993" cy="1018993"/>
          </a:xfrm>
          <a:custGeom>
            <a:avLst/>
            <a:gdLst/>
            <a:ahLst/>
            <a:cxnLst/>
            <a:rect l="l" t="t" r="r" b="b"/>
            <a:pathLst>
              <a:path w="1018993" h="1018993">
                <a:moveTo>
                  <a:pt x="0" y="0"/>
                </a:moveTo>
                <a:lnTo>
                  <a:pt x="1018993" y="0"/>
                </a:lnTo>
                <a:lnTo>
                  <a:pt x="1018993" y="1018993"/>
                </a:lnTo>
                <a:lnTo>
                  <a:pt x="0" y="101899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TextBox 11"/>
          <p:cNvSpPr txBox="1"/>
          <p:nvPr/>
        </p:nvSpPr>
        <p:spPr>
          <a:xfrm>
            <a:off x="1992234" y="6709829"/>
            <a:ext cx="15819931" cy="1912207"/>
          </a:xfrm>
          <a:prstGeom prst="rect">
            <a:avLst/>
          </a:prstGeom>
        </p:spPr>
        <p:txBody>
          <a:bodyPr lIns="0" tIns="0" rIns="0" bIns="0" rtlCol="0" anchor="t">
            <a:spAutoFit/>
          </a:bodyPr>
          <a:lstStyle/>
          <a:p>
            <a:pPr algn="l">
              <a:lnSpc>
                <a:spcPts val="3852"/>
              </a:lnSpc>
            </a:pPr>
            <a:r>
              <a:rPr lang="en-US" sz="2751">
                <a:solidFill>
                  <a:srgbClr val="000000"/>
                </a:solidFill>
                <a:latin typeface="Open Sans"/>
                <a:ea typeface="Open Sans"/>
                <a:cs typeface="Open Sans"/>
                <a:sym typeface="Open Sans"/>
              </a:rPr>
              <a:t>Clients may transition immediately from using one PrEP product to another, as long as they are clinically eligible to do so; some overlap in use between products is often necessary to ensure protection is sustained during the transition.</a:t>
            </a:r>
          </a:p>
          <a:p>
            <a:pPr algn="l">
              <a:lnSpc>
                <a:spcPts val="3852"/>
              </a:lnSpc>
            </a:pPr>
            <a:endParaRPr lang="en-US" sz="2751">
              <a:solidFill>
                <a:srgbClr val="000000"/>
              </a:solidFill>
              <a:latin typeface="Open Sans"/>
              <a:ea typeface="Open Sans"/>
              <a:cs typeface="Open Sans"/>
              <a:sym typeface="Open Sans"/>
            </a:endParaRPr>
          </a:p>
        </p:txBody>
      </p:sp>
      <p:sp>
        <p:nvSpPr>
          <p:cNvPr id="12" name="Freeform 12"/>
          <p:cNvSpPr/>
          <p:nvPr/>
        </p:nvSpPr>
        <p:spPr>
          <a:xfrm>
            <a:off x="671150" y="8794867"/>
            <a:ext cx="1006581" cy="1006581"/>
          </a:xfrm>
          <a:custGeom>
            <a:avLst/>
            <a:gdLst/>
            <a:ahLst/>
            <a:cxnLst/>
            <a:rect l="l" t="t" r="r" b="b"/>
            <a:pathLst>
              <a:path w="1006581" h="1006581">
                <a:moveTo>
                  <a:pt x="0" y="0"/>
                </a:moveTo>
                <a:lnTo>
                  <a:pt x="1006581" y="0"/>
                </a:lnTo>
                <a:lnTo>
                  <a:pt x="1006581" y="1006582"/>
                </a:lnTo>
                <a:lnTo>
                  <a:pt x="0" y="100658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3" name="TextBox 13"/>
          <p:cNvSpPr txBox="1"/>
          <p:nvPr/>
        </p:nvSpPr>
        <p:spPr>
          <a:xfrm>
            <a:off x="1992234" y="8898271"/>
            <a:ext cx="15844755" cy="1428587"/>
          </a:xfrm>
          <a:prstGeom prst="rect">
            <a:avLst/>
          </a:prstGeom>
        </p:spPr>
        <p:txBody>
          <a:bodyPr lIns="0" tIns="0" rIns="0" bIns="0" rtlCol="0" anchor="t">
            <a:spAutoFit/>
          </a:bodyPr>
          <a:lstStyle/>
          <a:p>
            <a:pPr algn="l">
              <a:lnSpc>
                <a:spcPts val="3852"/>
              </a:lnSpc>
            </a:pPr>
            <a:r>
              <a:rPr lang="en-US" sz="2751">
                <a:solidFill>
                  <a:srgbClr val="000000"/>
                </a:solidFill>
                <a:latin typeface="Open Sans"/>
                <a:ea typeface="Open Sans"/>
                <a:cs typeface="Open Sans"/>
                <a:sym typeface="Open Sans"/>
              </a:rPr>
              <a:t>Clients who discontinue a PrEP product but decide to use it again (or try another PrEP product), should be supported to restart PrEP as often as needed.</a:t>
            </a:r>
          </a:p>
          <a:p>
            <a:pPr algn="l">
              <a:lnSpc>
                <a:spcPts val="3852"/>
              </a:lnSpc>
            </a:pPr>
            <a:endParaRPr lang="en-US" sz="2751">
              <a:solidFill>
                <a:srgbClr val="000000"/>
              </a:solidFill>
              <a:latin typeface="Open Sans"/>
              <a:ea typeface="Open Sans"/>
              <a:cs typeface="Open Sans"/>
              <a:sym typeface="Open Sans"/>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Oral PrEP</a:t>
            </a:r>
          </a:p>
        </p:txBody>
      </p:sp>
      <p:grpSp>
        <p:nvGrpSpPr>
          <p:cNvPr id="3" name="Group 3"/>
          <p:cNvGrpSpPr/>
          <p:nvPr/>
        </p:nvGrpSpPr>
        <p:grpSpPr>
          <a:xfrm>
            <a:off x="0" y="1028700"/>
            <a:ext cx="18948046" cy="9581445"/>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362133" y="1242545"/>
            <a:ext cx="14969230" cy="1649190"/>
          </a:xfrm>
          <a:prstGeom prst="rect">
            <a:avLst/>
          </a:prstGeom>
        </p:spPr>
        <p:txBody>
          <a:bodyPr lIns="0" tIns="0" rIns="0" bIns="0" rtlCol="0" anchor="t">
            <a:spAutoFit/>
          </a:bodyPr>
          <a:lstStyle/>
          <a:p>
            <a:pPr algn="l">
              <a:lnSpc>
                <a:spcPts val="4409"/>
              </a:lnSpc>
            </a:pPr>
            <a:r>
              <a:rPr lang="en-US" sz="3149" b="1">
                <a:solidFill>
                  <a:srgbClr val="FFFFFF"/>
                </a:solidFill>
                <a:latin typeface="Open Sans Bold"/>
                <a:ea typeface="Open Sans Bold"/>
                <a:cs typeface="Open Sans Bold"/>
                <a:sym typeface="Open Sans Bold"/>
              </a:rPr>
              <a:t>General Use:</a:t>
            </a:r>
          </a:p>
          <a:p>
            <a:pPr marL="679972" lvl="1" indent="-339986" algn="l">
              <a:lnSpc>
                <a:spcPts val="4409"/>
              </a:lnSpc>
              <a:buFont typeface="Arial"/>
              <a:buChar char="•"/>
            </a:pPr>
            <a:r>
              <a:rPr lang="en-US" sz="3149">
                <a:solidFill>
                  <a:srgbClr val="FFFFFF"/>
                </a:solidFill>
                <a:latin typeface="Open Sans"/>
                <a:ea typeface="Open Sans"/>
                <a:cs typeface="Open Sans"/>
                <a:sym typeface="Open Sans"/>
              </a:rPr>
              <a:t>TDF-based Oral PrEP is a pill that is swallowed.</a:t>
            </a:r>
          </a:p>
          <a:p>
            <a:pPr algn="l">
              <a:lnSpc>
                <a:spcPts val="4409"/>
              </a:lnSpc>
            </a:pPr>
            <a:r>
              <a:rPr lang="en-US" sz="3149" b="1">
                <a:solidFill>
                  <a:srgbClr val="FFFFFF"/>
                </a:solidFill>
                <a:latin typeface="Open Sans Bold"/>
                <a:ea typeface="Open Sans Bold"/>
                <a:cs typeface="Open Sans Bold"/>
                <a:sym typeface="Open Sans Bold"/>
              </a:rPr>
              <a:t>The starting regimen and time to protection varies as follows:</a:t>
            </a:r>
          </a:p>
        </p:txBody>
      </p:sp>
      <p:sp>
        <p:nvSpPr>
          <p:cNvPr id="7" name="TextBox 7"/>
          <p:cNvSpPr txBox="1"/>
          <p:nvPr/>
        </p:nvSpPr>
        <p:spPr>
          <a:xfrm>
            <a:off x="329411" y="3362406"/>
            <a:ext cx="8366046" cy="1472243"/>
          </a:xfrm>
          <a:prstGeom prst="rect">
            <a:avLst/>
          </a:prstGeom>
        </p:spPr>
        <p:txBody>
          <a:bodyPr lIns="0" tIns="0" rIns="0" bIns="0" rtlCol="0" anchor="t">
            <a:spAutoFit/>
          </a:bodyPr>
          <a:lstStyle/>
          <a:p>
            <a:pPr algn="l">
              <a:lnSpc>
                <a:spcPts val="3902"/>
              </a:lnSpc>
            </a:pPr>
            <a:r>
              <a:rPr lang="en-US" sz="2787">
                <a:solidFill>
                  <a:srgbClr val="FFFFFF"/>
                </a:solidFill>
                <a:latin typeface="Open Sans"/>
                <a:ea typeface="Open Sans"/>
                <a:cs typeface="Open Sans"/>
                <a:sym typeface="Open Sans"/>
              </a:rPr>
              <a:t>Cis-gender women, transgender women taking gender-affirming hormones, transgender men, and for those with injection-related exposure(s):</a:t>
            </a:r>
          </a:p>
        </p:txBody>
      </p:sp>
      <p:sp>
        <p:nvSpPr>
          <p:cNvPr id="8" name="TextBox 8"/>
          <p:cNvSpPr txBox="1"/>
          <p:nvPr/>
        </p:nvSpPr>
        <p:spPr>
          <a:xfrm>
            <a:off x="9474023" y="3362406"/>
            <a:ext cx="9024115" cy="1568046"/>
          </a:xfrm>
          <a:prstGeom prst="rect">
            <a:avLst/>
          </a:prstGeom>
        </p:spPr>
        <p:txBody>
          <a:bodyPr lIns="0" tIns="0" rIns="0" bIns="0" rtlCol="0" anchor="t">
            <a:spAutoFit/>
          </a:bodyPr>
          <a:lstStyle/>
          <a:p>
            <a:pPr algn="l">
              <a:lnSpc>
                <a:spcPts val="4209"/>
              </a:lnSpc>
            </a:pPr>
            <a:r>
              <a:rPr lang="en-US" sz="3006">
                <a:solidFill>
                  <a:srgbClr val="FFFFFF"/>
                </a:solidFill>
                <a:latin typeface="Open Sans"/>
                <a:ea typeface="Open Sans"/>
                <a:cs typeface="Open Sans"/>
                <a:sym typeface="Open Sans"/>
              </a:rPr>
              <a:t>Cis-gender men and transgender women not taking gender-affirming hormones to prevent sexual acquisition of HIV.</a:t>
            </a:r>
          </a:p>
        </p:txBody>
      </p:sp>
      <p:sp>
        <p:nvSpPr>
          <p:cNvPr id="9" name="TextBox 9"/>
          <p:cNvSpPr txBox="1"/>
          <p:nvPr/>
        </p:nvSpPr>
        <p:spPr>
          <a:xfrm>
            <a:off x="329411" y="5022436"/>
            <a:ext cx="7781344" cy="4452889"/>
          </a:xfrm>
          <a:prstGeom prst="rect">
            <a:avLst/>
          </a:prstGeom>
        </p:spPr>
        <p:txBody>
          <a:bodyPr lIns="0" tIns="0" rIns="0" bIns="0" rtlCol="0" anchor="t">
            <a:spAutoFit/>
          </a:bodyPr>
          <a:lstStyle/>
          <a:p>
            <a:pPr algn="l">
              <a:lnSpc>
                <a:spcPts val="3249"/>
              </a:lnSpc>
            </a:pPr>
            <a:r>
              <a:rPr lang="en-US" sz="2320" b="1">
                <a:solidFill>
                  <a:srgbClr val="FFFFFF"/>
                </a:solidFill>
                <a:latin typeface="Open Sans Bold"/>
                <a:ea typeface="Open Sans Bold"/>
                <a:cs typeface="Open Sans Bold"/>
                <a:sym typeface="Open Sans Bold"/>
              </a:rPr>
              <a:t>Starting TDF-Based Oral PrEP Regimen/Time to Protection:</a:t>
            </a:r>
          </a:p>
          <a:p>
            <a:pPr marL="501066" lvl="1" indent="-250533" algn="l">
              <a:lnSpc>
                <a:spcPts val="3249"/>
              </a:lnSpc>
              <a:buFont typeface="Arial"/>
              <a:buChar char="•"/>
            </a:pPr>
            <a:r>
              <a:rPr lang="en-US" sz="2320">
                <a:solidFill>
                  <a:srgbClr val="FFFFFF"/>
                </a:solidFill>
                <a:latin typeface="Open Sans"/>
                <a:ea typeface="Open Sans"/>
                <a:cs typeface="Open Sans"/>
                <a:sym typeface="Open Sans"/>
              </a:rPr>
              <a:t>Take 1 pill per day for 7 consecutive days.</a:t>
            </a:r>
          </a:p>
          <a:p>
            <a:pPr algn="l">
              <a:lnSpc>
                <a:spcPts val="3249"/>
              </a:lnSpc>
            </a:pPr>
            <a:r>
              <a:rPr lang="en-US" sz="2320" b="1">
                <a:solidFill>
                  <a:srgbClr val="FFFFFF"/>
                </a:solidFill>
                <a:latin typeface="Open Sans Bold"/>
                <a:ea typeface="Open Sans Bold"/>
                <a:cs typeface="Open Sans Bold"/>
                <a:sym typeface="Open Sans Bold"/>
              </a:rPr>
              <a:t>Continuing TDF-Based Oral PrEP Use:</a:t>
            </a:r>
          </a:p>
          <a:p>
            <a:pPr marL="501066" lvl="1" indent="-250533" algn="l">
              <a:lnSpc>
                <a:spcPts val="3249"/>
              </a:lnSpc>
              <a:buFont typeface="Arial"/>
              <a:buChar char="•"/>
            </a:pPr>
            <a:r>
              <a:rPr lang="en-US" sz="2320">
                <a:solidFill>
                  <a:srgbClr val="FFFFFF"/>
                </a:solidFill>
                <a:latin typeface="Open Sans Light"/>
                <a:ea typeface="Open Sans Light"/>
                <a:cs typeface="Open Sans Light"/>
                <a:sym typeface="Open Sans Light"/>
              </a:rPr>
              <a:t>To sustain HIV protection, all clients (regardless of sex/gender/exposure type) must continue taking 1 pill/day for as long as protection is needed.</a:t>
            </a:r>
          </a:p>
          <a:p>
            <a:pPr algn="l">
              <a:lnSpc>
                <a:spcPts val="3249"/>
              </a:lnSpc>
            </a:pPr>
            <a:r>
              <a:rPr lang="en-US" sz="2320" b="1">
                <a:solidFill>
                  <a:srgbClr val="FFFFFF"/>
                </a:solidFill>
                <a:latin typeface="Open Sans Bold"/>
                <a:ea typeface="Open Sans Bold"/>
                <a:cs typeface="Open Sans Bold"/>
                <a:sym typeface="Open Sans Bold"/>
              </a:rPr>
              <a:t>Discontinuing TDF-Based Oral PrEP Use: </a:t>
            </a:r>
          </a:p>
          <a:p>
            <a:pPr marL="501066" lvl="1" indent="-250533" algn="l">
              <a:lnSpc>
                <a:spcPts val="3249"/>
              </a:lnSpc>
              <a:buFont typeface="Arial"/>
              <a:buChar char="•"/>
            </a:pPr>
            <a:r>
              <a:rPr lang="en-US" sz="2320">
                <a:solidFill>
                  <a:srgbClr val="FFFFFF"/>
                </a:solidFill>
                <a:latin typeface="Open Sans"/>
                <a:ea typeface="Open Sans"/>
                <a:cs typeface="Open Sans"/>
                <a:sym typeface="Open Sans"/>
              </a:rPr>
              <a:t>Use must continue after the final day of exposure before oral PrEP can be stopped, as follows: Take 1 pill/day for 7 additional days after last exposure.</a:t>
            </a:r>
          </a:p>
        </p:txBody>
      </p:sp>
      <p:sp>
        <p:nvSpPr>
          <p:cNvPr id="10" name="TextBox 10"/>
          <p:cNvSpPr txBox="1"/>
          <p:nvPr/>
        </p:nvSpPr>
        <p:spPr>
          <a:xfrm>
            <a:off x="9474023" y="5022436"/>
            <a:ext cx="8282573" cy="4452889"/>
          </a:xfrm>
          <a:prstGeom prst="rect">
            <a:avLst/>
          </a:prstGeom>
        </p:spPr>
        <p:txBody>
          <a:bodyPr lIns="0" tIns="0" rIns="0" bIns="0" rtlCol="0" anchor="t">
            <a:spAutoFit/>
          </a:bodyPr>
          <a:lstStyle/>
          <a:p>
            <a:pPr algn="l">
              <a:lnSpc>
                <a:spcPts val="3249"/>
              </a:lnSpc>
            </a:pPr>
            <a:r>
              <a:rPr lang="en-US" sz="2320" b="1">
                <a:solidFill>
                  <a:srgbClr val="FFFFFF"/>
                </a:solidFill>
                <a:latin typeface="Open Sans Bold"/>
                <a:ea typeface="Open Sans Bold"/>
                <a:cs typeface="Open Sans Bold"/>
                <a:sym typeface="Open Sans Bold"/>
              </a:rPr>
              <a:t>Starting TDF-Based Oral PrEP Regimen/Time to Protection:</a:t>
            </a:r>
          </a:p>
          <a:p>
            <a:pPr marL="501066" lvl="1" indent="-250533" algn="l">
              <a:lnSpc>
                <a:spcPts val="3249"/>
              </a:lnSpc>
              <a:buFont typeface="Arial"/>
              <a:buChar char="•"/>
            </a:pPr>
            <a:r>
              <a:rPr lang="en-US" sz="2320">
                <a:solidFill>
                  <a:srgbClr val="FFFFFF"/>
                </a:solidFill>
                <a:latin typeface="Open Sans"/>
                <a:ea typeface="Open Sans"/>
                <a:cs typeface="Open Sans"/>
                <a:sym typeface="Open Sans"/>
              </a:rPr>
              <a:t>Take 2 pills (loading dose) 2-24 hours before sex.</a:t>
            </a:r>
          </a:p>
          <a:p>
            <a:pPr algn="l">
              <a:lnSpc>
                <a:spcPts val="3249"/>
              </a:lnSpc>
            </a:pPr>
            <a:r>
              <a:rPr lang="en-US" sz="2320" b="1">
                <a:solidFill>
                  <a:srgbClr val="FFFFFF"/>
                </a:solidFill>
                <a:latin typeface="Open Sans Bold"/>
                <a:ea typeface="Open Sans Bold"/>
                <a:cs typeface="Open Sans Bold"/>
                <a:sym typeface="Open Sans Bold"/>
              </a:rPr>
              <a:t>Continuing TDF-Based Oral PrEP Use:</a:t>
            </a:r>
          </a:p>
          <a:p>
            <a:pPr marL="501066" lvl="1" indent="-250533" algn="l">
              <a:lnSpc>
                <a:spcPts val="3249"/>
              </a:lnSpc>
              <a:buFont typeface="Arial"/>
              <a:buChar char="•"/>
            </a:pPr>
            <a:r>
              <a:rPr lang="en-US" sz="2320">
                <a:solidFill>
                  <a:srgbClr val="FFFFFF"/>
                </a:solidFill>
                <a:latin typeface="Open Sans Light"/>
                <a:ea typeface="Open Sans Light"/>
                <a:cs typeface="Open Sans Light"/>
                <a:sym typeface="Open Sans Light"/>
              </a:rPr>
              <a:t>To sustain HIV protection, all clients (regardless of sex/gender/exposure type) must continue taking 1 pill/day for as long as protection is needed.</a:t>
            </a:r>
          </a:p>
          <a:p>
            <a:pPr algn="l">
              <a:lnSpc>
                <a:spcPts val="3249"/>
              </a:lnSpc>
            </a:pPr>
            <a:r>
              <a:rPr lang="en-US" sz="2320" b="1">
                <a:solidFill>
                  <a:srgbClr val="FFFFFF"/>
                </a:solidFill>
                <a:latin typeface="Open Sans Bold"/>
                <a:ea typeface="Open Sans Bold"/>
                <a:cs typeface="Open Sans Bold"/>
                <a:sym typeface="Open Sans Bold"/>
              </a:rPr>
              <a:t>Discontinuing TDF-Based Oral PrEP Use: </a:t>
            </a:r>
          </a:p>
          <a:p>
            <a:pPr marL="501066" lvl="1" indent="-250533" algn="l">
              <a:lnSpc>
                <a:spcPts val="3249"/>
              </a:lnSpc>
              <a:buFont typeface="Arial"/>
              <a:buChar char="•"/>
            </a:pPr>
            <a:r>
              <a:rPr lang="en-US" sz="2320">
                <a:solidFill>
                  <a:srgbClr val="FFFFFF"/>
                </a:solidFill>
                <a:latin typeface="Open Sans"/>
                <a:ea typeface="Open Sans"/>
                <a:cs typeface="Open Sans"/>
                <a:sym typeface="Open Sans"/>
              </a:rPr>
              <a:t>Use must continue after the final day of exposure before oral PrEP can be stopped, as follows:Take 1 pill/day for 2 additional days after the last day of sex.</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Oral PrEP</a:t>
            </a:r>
          </a:p>
        </p:txBody>
      </p:sp>
      <p:grpSp>
        <p:nvGrpSpPr>
          <p:cNvPr id="3" name="Group 3"/>
          <p:cNvGrpSpPr/>
          <p:nvPr/>
        </p:nvGrpSpPr>
        <p:grpSpPr>
          <a:xfrm>
            <a:off x="0" y="1482193"/>
            <a:ext cx="18948046" cy="9581445"/>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1519014" y="3623243"/>
            <a:ext cx="15740286" cy="3508033"/>
          </a:xfrm>
          <a:prstGeom prst="rect">
            <a:avLst/>
          </a:prstGeom>
        </p:spPr>
        <p:txBody>
          <a:bodyPr lIns="0" tIns="0" rIns="0" bIns="0" rtlCol="0" anchor="t">
            <a:spAutoFit/>
          </a:bodyPr>
          <a:lstStyle/>
          <a:p>
            <a:pPr algn="l">
              <a:lnSpc>
                <a:spcPts val="5618"/>
              </a:lnSpc>
            </a:pPr>
            <a:r>
              <a:rPr lang="en-US" sz="4013">
                <a:solidFill>
                  <a:srgbClr val="FFFFFF"/>
                </a:solidFill>
                <a:latin typeface="Open Sans"/>
                <a:ea typeface="Open Sans"/>
                <a:cs typeface="Open Sans"/>
                <a:sym typeface="Open Sans"/>
              </a:rPr>
              <a:t>If a client misses a dose of oral PrEP (e.g. forgets to take the pill), they should take it as soon as they are able to do so. Those missing multiple doses on days coinciding with HIV exposure(s) may need to be re-tested for HIV and clinically assessed for PEP indication and AHI suspicion.</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DVR</a:t>
            </a:r>
          </a:p>
        </p:txBody>
      </p:sp>
      <p:grpSp>
        <p:nvGrpSpPr>
          <p:cNvPr id="3" name="Group 3"/>
          <p:cNvGrpSpPr/>
          <p:nvPr/>
        </p:nvGrpSpPr>
        <p:grpSpPr>
          <a:xfrm>
            <a:off x="0" y="1028700"/>
            <a:ext cx="18709366"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362133" y="1252070"/>
            <a:ext cx="17767081" cy="8562771"/>
          </a:xfrm>
          <a:prstGeom prst="rect">
            <a:avLst/>
          </a:prstGeom>
        </p:spPr>
        <p:txBody>
          <a:bodyPr lIns="0" tIns="0" rIns="0" bIns="0" rtlCol="0" anchor="t">
            <a:spAutoFit/>
          </a:bodyPr>
          <a:lstStyle/>
          <a:p>
            <a:pPr algn="l">
              <a:lnSpc>
                <a:spcPts val="3650"/>
              </a:lnSpc>
            </a:pPr>
            <a:r>
              <a:rPr lang="en-US" sz="2607" b="1">
                <a:solidFill>
                  <a:srgbClr val="FFFFFF"/>
                </a:solidFill>
                <a:latin typeface="Open Sans Bold"/>
                <a:ea typeface="Open Sans Bold"/>
                <a:cs typeface="Open Sans Bold"/>
                <a:sym typeface="Open Sans Bold"/>
              </a:rPr>
              <a:t>General Use:</a:t>
            </a:r>
          </a:p>
          <a:p>
            <a:pPr marL="562951" lvl="1" indent="-281476" algn="l">
              <a:lnSpc>
                <a:spcPts val="3650"/>
              </a:lnSpc>
              <a:buFont typeface="Arial"/>
              <a:buChar char="•"/>
            </a:pPr>
            <a:r>
              <a:rPr lang="en-US" sz="2607">
                <a:solidFill>
                  <a:srgbClr val="FFFFFF"/>
                </a:solidFill>
                <a:latin typeface="Open Sans"/>
                <a:ea typeface="Open Sans"/>
                <a:cs typeface="Open Sans"/>
                <a:sym typeface="Open Sans"/>
              </a:rPr>
              <a:t>DVR is a flexible silicone ring that is worn in the vagina.</a:t>
            </a:r>
          </a:p>
          <a:p>
            <a:pPr algn="l">
              <a:lnSpc>
                <a:spcPts val="3650"/>
              </a:lnSpc>
            </a:pPr>
            <a:r>
              <a:rPr lang="en-US" sz="2607" b="1">
                <a:solidFill>
                  <a:srgbClr val="FFFFFF"/>
                </a:solidFill>
                <a:latin typeface="Open Sans Bold"/>
                <a:ea typeface="Open Sans Bold"/>
                <a:cs typeface="Open Sans Bold"/>
                <a:sym typeface="Open Sans Bold"/>
              </a:rPr>
              <a:t>Insertion:</a:t>
            </a:r>
          </a:p>
          <a:p>
            <a:pPr marL="527203" lvl="1" indent="-263602" algn="l">
              <a:lnSpc>
                <a:spcPts val="3418"/>
              </a:lnSpc>
              <a:buFont typeface="Arial"/>
              <a:buChar char="•"/>
            </a:pPr>
            <a:r>
              <a:rPr lang="en-US" sz="2441">
                <a:solidFill>
                  <a:srgbClr val="FFFFFF"/>
                </a:solidFill>
                <a:latin typeface="Open Sans"/>
                <a:ea typeface="Open Sans"/>
                <a:cs typeface="Open Sans"/>
                <a:sym typeface="Open Sans"/>
              </a:rPr>
              <a:t>For insertion, client should be comfortably lying down, squatting or standing with one leg raised.</a:t>
            </a:r>
          </a:p>
          <a:p>
            <a:pPr marL="527203" lvl="1" indent="-263602" algn="l">
              <a:lnSpc>
                <a:spcPts val="3418"/>
              </a:lnSpc>
              <a:buFont typeface="Arial"/>
              <a:buChar char="•"/>
            </a:pPr>
            <a:r>
              <a:rPr lang="en-US" sz="2441">
                <a:solidFill>
                  <a:srgbClr val="FFFFFF"/>
                </a:solidFill>
                <a:latin typeface="Open Sans"/>
                <a:ea typeface="Open Sans"/>
                <a:cs typeface="Open Sans"/>
                <a:sym typeface="Open Sans"/>
              </a:rPr>
              <a:t>The DVR may be inserted by either the client or the provider. It is inserted by twisting it into the shape of the number eight (8) or pressing the sides together between the thumb and index finger, and using the index finger to gently push the folded ring into the vagina as far as possible.</a:t>
            </a:r>
          </a:p>
          <a:p>
            <a:pPr algn="l">
              <a:lnSpc>
                <a:spcPts val="3650"/>
              </a:lnSpc>
            </a:pPr>
            <a:r>
              <a:rPr lang="en-US" sz="2607" b="1">
                <a:solidFill>
                  <a:srgbClr val="FFFFFF"/>
                </a:solidFill>
                <a:latin typeface="Open Sans Bold"/>
                <a:ea typeface="Open Sans Bold"/>
                <a:cs typeface="Open Sans Bold"/>
                <a:sym typeface="Open Sans Bold"/>
              </a:rPr>
              <a:t>Removal</a:t>
            </a:r>
          </a:p>
          <a:p>
            <a:pPr marL="562951" lvl="1" indent="-281476" algn="l">
              <a:lnSpc>
                <a:spcPts val="3650"/>
              </a:lnSpc>
              <a:buFont typeface="Arial"/>
              <a:buChar char="•"/>
            </a:pPr>
            <a:r>
              <a:rPr lang="en-US" sz="2607">
                <a:solidFill>
                  <a:srgbClr val="FFFFFF"/>
                </a:solidFill>
                <a:latin typeface="Open Sans"/>
                <a:ea typeface="Open Sans"/>
                <a:cs typeface="Open Sans"/>
                <a:sym typeface="Open Sans"/>
              </a:rPr>
              <a:t>For removal, client should be comfortably lying down, squatting or standing with one leg raised. The DVR may be removed by either the client or the provider. The person removing it should use a finger to hook the DVR and gently pull it out of the vagina</a:t>
            </a:r>
          </a:p>
          <a:p>
            <a:pPr algn="l">
              <a:lnSpc>
                <a:spcPts val="3650"/>
              </a:lnSpc>
            </a:pPr>
            <a:r>
              <a:rPr lang="en-US" sz="2607" b="1">
                <a:solidFill>
                  <a:srgbClr val="FFFFFF"/>
                </a:solidFill>
                <a:latin typeface="Open Sans Bold"/>
                <a:ea typeface="Open Sans Bold"/>
                <a:cs typeface="Open Sans Bold"/>
                <a:sym typeface="Open Sans Bold"/>
              </a:rPr>
              <a:t>Starting DVR/Time to Protection:</a:t>
            </a:r>
          </a:p>
          <a:p>
            <a:pPr marL="527203" lvl="1" indent="-263602" algn="l">
              <a:lnSpc>
                <a:spcPts val="3418"/>
              </a:lnSpc>
              <a:buFont typeface="Arial"/>
              <a:buChar char="•"/>
            </a:pPr>
            <a:r>
              <a:rPr lang="en-US" sz="2441">
                <a:solidFill>
                  <a:srgbClr val="FFFFFF"/>
                </a:solidFill>
                <a:latin typeface="Open Sans"/>
                <a:ea typeface="Open Sans"/>
                <a:cs typeface="Open Sans"/>
                <a:sym typeface="Open Sans"/>
              </a:rPr>
              <a:t>Protection begins 24 hours after insertion.</a:t>
            </a:r>
          </a:p>
          <a:p>
            <a:pPr algn="l">
              <a:lnSpc>
                <a:spcPts val="3650"/>
              </a:lnSpc>
            </a:pPr>
            <a:r>
              <a:rPr lang="en-US" sz="2607" b="1">
                <a:solidFill>
                  <a:srgbClr val="FFFFFF"/>
                </a:solidFill>
                <a:latin typeface="Open Sans Bold"/>
                <a:ea typeface="Open Sans Bold"/>
                <a:cs typeface="Open Sans Bold"/>
                <a:sym typeface="Open Sans Bold"/>
              </a:rPr>
              <a:t>Continuing DVR Use:</a:t>
            </a:r>
          </a:p>
          <a:p>
            <a:pPr marL="562951" lvl="1" indent="-281476" algn="l">
              <a:lnSpc>
                <a:spcPts val="3650"/>
              </a:lnSpc>
              <a:buFont typeface="Arial"/>
              <a:buChar char="•"/>
            </a:pPr>
            <a:r>
              <a:rPr lang="en-US" sz="2607">
                <a:solidFill>
                  <a:srgbClr val="FFFFFF"/>
                </a:solidFill>
                <a:latin typeface="Open Sans"/>
                <a:ea typeface="Open Sans"/>
                <a:cs typeface="Open Sans"/>
                <a:sym typeface="Open Sans"/>
              </a:rPr>
              <a:t>The DVR is intended to remain in the vagina for 1 month after insertion, regardless of the timing/frequency of sex (for those wanting to sustain protection). It should not be removed immediately after sex and may remain in place during menstruation. After 1 month, it should be removed and replaced with a new DVR.</a:t>
            </a:r>
          </a:p>
          <a:p>
            <a:pPr algn="l">
              <a:lnSpc>
                <a:spcPts val="3650"/>
              </a:lnSpc>
            </a:pPr>
            <a:r>
              <a:rPr lang="en-US" sz="2607" b="1">
                <a:solidFill>
                  <a:srgbClr val="FFFFFF"/>
                </a:solidFill>
                <a:latin typeface="Open Sans Bold"/>
                <a:ea typeface="Open Sans Bold"/>
                <a:cs typeface="Open Sans Bold"/>
                <a:sym typeface="Open Sans Bold"/>
              </a:rPr>
              <a:t>Discontinuing DVR:</a:t>
            </a:r>
          </a:p>
          <a:p>
            <a:pPr marL="562951" lvl="1" indent="-281476" algn="l">
              <a:lnSpc>
                <a:spcPts val="3650"/>
              </a:lnSpc>
              <a:buFont typeface="Arial"/>
              <a:buChar char="•"/>
            </a:pPr>
            <a:r>
              <a:rPr lang="en-US" sz="2607">
                <a:solidFill>
                  <a:srgbClr val="FFFFFF"/>
                </a:solidFill>
                <a:latin typeface="Open Sans Light"/>
                <a:ea typeface="Open Sans Light"/>
                <a:cs typeface="Open Sans Light"/>
                <a:sym typeface="Open Sans Light"/>
              </a:rPr>
              <a:t>Remove the DVR as instructed. Protection against HIV ends immediately after removal.</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DVR</a:t>
            </a:r>
          </a:p>
        </p:txBody>
      </p:sp>
      <p:grpSp>
        <p:nvGrpSpPr>
          <p:cNvPr id="3" name="Group 3"/>
          <p:cNvGrpSpPr/>
          <p:nvPr/>
        </p:nvGrpSpPr>
        <p:grpSpPr>
          <a:xfrm>
            <a:off x="0" y="1434457"/>
            <a:ext cx="18709366"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2149070" y="3712571"/>
            <a:ext cx="14411225" cy="3494670"/>
          </a:xfrm>
          <a:prstGeom prst="rect">
            <a:avLst/>
          </a:prstGeom>
        </p:spPr>
        <p:txBody>
          <a:bodyPr lIns="0" tIns="0" rIns="0" bIns="0" rtlCol="0" anchor="t">
            <a:spAutoFit/>
          </a:bodyPr>
          <a:lstStyle/>
          <a:p>
            <a:pPr algn="l">
              <a:lnSpc>
                <a:spcPts val="4672"/>
              </a:lnSpc>
            </a:pPr>
            <a:r>
              <a:rPr lang="en-US" sz="3337">
                <a:solidFill>
                  <a:srgbClr val="FFFFFF"/>
                </a:solidFill>
                <a:latin typeface="Open Sans"/>
                <a:ea typeface="Open Sans"/>
                <a:cs typeface="Open Sans"/>
                <a:sym typeface="Open Sans"/>
              </a:rPr>
              <a:t>If a client realizes they forgot to (or for some other reason didn't) reinsert the DVR or insert a new one, they should insert it as soon as they are able to do so. Those not using the DVR or using for an insufficient amount of time to yield protection coinciding with HIV exposure(s) may need to be re-tested for HIV and clinically assessed for PEP indication and AHI suspicion.</a:t>
            </a: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CAB-LA</a:t>
            </a:r>
          </a:p>
        </p:txBody>
      </p:sp>
      <p:grpSp>
        <p:nvGrpSpPr>
          <p:cNvPr id="3" name="Group 3"/>
          <p:cNvGrpSpPr/>
          <p:nvPr/>
        </p:nvGrpSpPr>
        <p:grpSpPr>
          <a:xfrm>
            <a:off x="0" y="1028700"/>
            <a:ext cx="18709366"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316146" y="1237726"/>
            <a:ext cx="17655707" cy="8684925"/>
          </a:xfrm>
          <a:prstGeom prst="rect">
            <a:avLst/>
          </a:prstGeom>
        </p:spPr>
        <p:txBody>
          <a:bodyPr lIns="0" tIns="0" rIns="0" bIns="0" rtlCol="0" anchor="t">
            <a:spAutoFit/>
          </a:bodyPr>
          <a:lstStyle/>
          <a:p>
            <a:pPr algn="l">
              <a:lnSpc>
                <a:spcPts val="3338"/>
              </a:lnSpc>
            </a:pPr>
            <a:r>
              <a:rPr lang="en-US" sz="2384" b="1">
                <a:solidFill>
                  <a:srgbClr val="FFFFFF"/>
                </a:solidFill>
                <a:latin typeface="Open Sans Bold"/>
                <a:ea typeface="Open Sans Bold"/>
                <a:cs typeface="Open Sans Bold"/>
                <a:sym typeface="Open Sans Bold"/>
              </a:rPr>
              <a:t>General Use:</a:t>
            </a:r>
          </a:p>
          <a:p>
            <a:pPr marL="514863" lvl="1" indent="-257431" algn="l">
              <a:lnSpc>
                <a:spcPts val="3338"/>
              </a:lnSpc>
              <a:buFont typeface="Arial"/>
              <a:buChar char="•"/>
            </a:pPr>
            <a:r>
              <a:rPr lang="en-US" sz="2384">
                <a:solidFill>
                  <a:srgbClr val="FFFFFF"/>
                </a:solidFill>
                <a:latin typeface="Open Sans"/>
                <a:ea typeface="Open Sans"/>
                <a:cs typeface="Open Sans"/>
                <a:sym typeface="Open Sans"/>
              </a:rPr>
              <a:t>CAB-LA is an injection administered intramuscularly.</a:t>
            </a:r>
          </a:p>
          <a:p>
            <a:pPr algn="l">
              <a:lnSpc>
                <a:spcPts val="3338"/>
              </a:lnSpc>
            </a:pPr>
            <a:r>
              <a:rPr lang="en-US" sz="2384" b="1">
                <a:solidFill>
                  <a:srgbClr val="FFFFFF"/>
                </a:solidFill>
                <a:latin typeface="Open Sans Bold"/>
                <a:ea typeface="Open Sans Bold"/>
                <a:cs typeface="Open Sans Bold"/>
                <a:sym typeface="Open Sans Bold"/>
              </a:rPr>
              <a:t>Injection Location/Technique:</a:t>
            </a:r>
          </a:p>
          <a:p>
            <a:pPr marL="482168" lvl="1" indent="-241084" algn="l">
              <a:lnSpc>
                <a:spcPts val="3126"/>
              </a:lnSpc>
              <a:buFont typeface="Arial"/>
              <a:buChar char="•"/>
            </a:pPr>
            <a:r>
              <a:rPr lang="en-US" sz="2233">
                <a:solidFill>
                  <a:srgbClr val="FFFFFF"/>
                </a:solidFill>
                <a:latin typeface="Open Sans"/>
                <a:ea typeface="Open Sans"/>
                <a:cs typeface="Open Sans"/>
                <a:sym typeface="Open Sans"/>
              </a:rPr>
              <a:t>CAB-LA may be injected in either the ventrogluteal or dorsogluteal location. The Z-track injection technique should be used in the selected location, whereby the skin is displaced immediately prior to injection, and is then allowed to return to it’s normal position after injection.</a:t>
            </a:r>
          </a:p>
          <a:p>
            <a:pPr algn="l">
              <a:lnSpc>
                <a:spcPts val="3338"/>
              </a:lnSpc>
            </a:pPr>
            <a:r>
              <a:rPr lang="en-US" sz="2384" b="1">
                <a:solidFill>
                  <a:srgbClr val="FFFFFF"/>
                </a:solidFill>
                <a:latin typeface="Open Sans Bold"/>
                <a:ea typeface="Open Sans Bold"/>
                <a:cs typeface="Open Sans Bold"/>
                <a:sym typeface="Open Sans Bold"/>
              </a:rPr>
              <a:t>Starting CAB-LA/Time to Protection:</a:t>
            </a:r>
          </a:p>
          <a:p>
            <a:pPr marL="482168" lvl="1" indent="-241084" algn="l">
              <a:lnSpc>
                <a:spcPts val="3126"/>
              </a:lnSpc>
              <a:buFont typeface="Arial"/>
              <a:buChar char="•"/>
            </a:pPr>
            <a:r>
              <a:rPr lang="en-US" sz="2233">
                <a:solidFill>
                  <a:srgbClr val="FFFFFF"/>
                </a:solidFill>
                <a:latin typeface="Open Sans"/>
                <a:ea typeface="Open Sans"/>
                <a:cs typeface="Open Sans"/>
                <a:sym typeface="Open Sans"/>
              </a:rPr>
              <a:t>Protection begins approximately 1 week after the first injection (INITIATION INJECTION 1).</a:t>
            </a:r>
          </a:p>
          <a:p>
            <a:pPr algn="l">
              <a:lnSpc>
                <a:spcPts val="3338"/>
              </a:lnSpc>
            </a:pPr>
            <a:r>
              <a:rPr lang="en-US" sz="2384" b="1">
                <a:solidFill>
                  <a:srgbClr val="FFFFFF"/>
                </a:solidFill>
                <a:latin typeface="Open Sans Bold"/>
                <a:ea typeface="Open Sans Bold"/>
                <a:cs typeface="Open Sans Bold"/>
                <a:sym typeface="Open Sans Bold"/>
              </a:rPr>
              <a:t>Continuing CAB-LA Use:</a:t>
            </a:r>
          </a:p>
          <a:p>
            <a:pPr marL="514863" lvl="1" indent="-257431" algn="l">
              <a:lnSpc>
                <a:spcPts val="3338"/>
              </a:lnSpc>
              <a:buFont typeface="Arial"/>
              <a:buChar char="•"/>
            </a:pPr>
            <a:r>
              <a:rPr lang="en-US" sz="2384">
                <a:solidFill>
                  <a:srgbClr val="FFFFFF"/>
                </a:solidFill>
                <a:latin typeface="Open Sans"/>
                <a:ea typeface="Open Sans"/>
                <a:cs typeface="Open Sans"/>
                <a:sym typeface="Open Sans"/>
              </a:rPr>
              <a:t>1 month after the first injection (INITIATION INJECTION 1), a second injection (INITIATION INJECTION 2) should be administered. All reinjections (FOLLOW-UP INJECTIONS) subsequent to INITIATION INJECTION 2 are administered every 2 months. There is a +/- 7-day window for scheduling all injections.</a:t>
            </a:r>
          </a:p>
          <a:p>
            <a:pPr algn="l">
              <a:lnSpc>
                <a:spcPts val="3338"/>
              </a:lnSpc>
            </a:pPr>
            <a:r>
              <a:rPr lang="en-US" sz="2384" b="1">
                <a:solidFill>
                  <a:srgbClr val="FFFFFF"/>
                </a:solidFill>
                <a:latin typeface="Open Sans Bold"/>
                <a:ea typeface="Open Sans Bold"/>
                <a:cs typeface="Open Sans Bold"/>
                <a:sym typeface="Open Sans Bold"/>
              </a:rPr>
              <a:t>Stopping CAB-LA:</a:t>
            </a:r>
          </a:p>
          <a:p>
            <a:pPr marL="514863" lvl="1" indent="-257431" algn="l">
              <a:lnSpc>
                <a:spcPts val="3338"/>
              </a:lnSpc>
              <a:buFont typeface="Arial"/>
              <a:buChar char="•"/>
            </a:pPr>
            <a:r>
              <a:rPr lang="en-US" sz="2384">
                <a:solidFill>
                  <a:srgbClr val="FFFFFF"/>
                </a:solidFill>
                <a:latin typeface="Open Sans Light"/>
                <a:ea typeface="Open Sans Light"/>
                <a:cs typeface="Open Sans Light"/>
                <a:sym typeface="Open Sans Light"/>
              </a:rPr>
              <a:t>The duration of protection after the final injection depends upon the type of final injection, as follows:</a:t>
            </a:r>
          </a:p>
          <a:p>
            <a:pPr marL="1029726" lvl="2" indent="-343242" algn="l">
              <a:lnSpc>
                <a:spcPts val="3338"/>
              </a:lnSpc>
              <a:buFont typeface="Arial"/>
              <a:buChar char="⚬"/>
            </a:pPr>
            <a:r>
              <a:rPr lang="en-US" sz="2384">
                <a:solidFill>
                  <a:srgbClr val="FFFFFF"/>
                </a:solidFill>
                <a:latin typeface="Open Sans Light"/>
                <a:ea typeface="Open Sans Light"/>
                <a:cs typeface="Open Sans Light"/>
                <a:sym typeface="Open Sans Light"/>
              </a:rPr>
              <a:t>If final injection was INITIATION INJECTION 1, protection against HIV ends 1 month after date of final injection</a:t>
            </a:r>
          </a:p>
          <a:p>
            <a:pPr marL="1029726" lvl="2" indent="-343242" algn="l">
              <a:lnSpc>
                <a:spcPts val="3338"/>
              </a:lnSpc>
              <a:buFont typeface="Arial"/>
              <a:buChar char="⚬"/>
            </a:pPr>
            <a:r>
              <a:rPr lang="en-US" sz="2384">
                <a:solidFill>
                  <a:srgbClr val="FFFFFF"/>
                </a:solidFill>
                <a:latin typeface="Open Sans Light"/>
                <a:ea typeface="Open Sans Light"/>
                <a:cs typeface="Open Sans Light"/>
                <a:sym typeface="Open Sans Light"/>
              </a:rPr>
              <a:t>If final injection was INITIATION INJECTION 2 or FOLLOW-UP INJECTION, protection against HIV ends 2 months after date of final injection</a:t>
            </a:r>
          </a:p>
          <a:p>
            <a:pPr marL="514863" lvl="1" indent="-257431" algn="l">
              <a:lnSpc>
                <a:spcPts val="3338"/>
              </a:lnSpc>
              <a:buFont typeface="Arial"/>
              <a:buChar char="•"/>
            </a:pPr>
            <a:r>
              <a:rPr lang="en-US" sz="2384">
                <a:solidFill>
                  <a:srgbClr val="FFFFFF"/>
                </a:solidFill>
                <a:latin typeface="Open Sans Light"/>
                <a:ea typeface="Open Sans Light"/>
                <a:cs typeface="Open Sans Light"/>
                <a:sym typeface="Open Sans Light"/>
              </a:rPr>
              <a:t>After the final injection, cabotegravir (CAB) remains in the body for approximately 1 year (the “tail” period). During the “tail” period (10-11 months after the last injection), CAB levels are too low to provide protection, and a client acquiring HIV during the tail may be at risk of delayed detection of HIV by HIV tests in the future and/or developing HIV drug resistance. Quarterly follow-up visits for 1 year after the last injection are thus recommended</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793865" y="3521551"/>
            <a:ext cx="5986513" cy="5685380"/>
          </a:xfrm>
          <a:custGeom>
            <a:avLst/>
            <a:gdLst/>
            <a:ahLst/>
            <a:cxnLst/>
            <a:rect l="l" t="t" r="r" b="b"/>
            <a:pathLst>
              <a:path w="5986513" h="5685380">
                <a:moveTo>
                  <a:pt x="0" y="0"/>
                </a:moveTo>
                <a:lnTo>
                  <a:pt x="5986512" y="0"/>
                </a:lnTo>
                <a:lnTo>
                  <a:pt x="5986512" y="5685381"/>
                </a:lnTo>
                <a:lnTo>
                  <a:pt x="0" y="5685381"/>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8853541" y="5046889"/>
            <a:ext cx="7828128" cy="21394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Hold the DVR between the thumb and index finger, twisting it into the shape of the number eight (8) or pressing the sides together.</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4: Inserting the DVR</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CAB-LA</a:t>
            </a:r>
          </a:p>
        </p:txBody>
      </p:sp>
      <p:grpSp>
        <p:nvGrpSpPr>
          <p:cNvPr id="3" name="Group 3"/>
          <p:cNvGrpSpPr/>
          <p:nvPr/>
        </p:nvGrpSpPr>
        <p:grpSpPr>
          <a:xfrm>
            <a:off x="0" y="1243512"/>
            <a:ext cx="18709366"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1921258" y="3555076"/>
            <a:ext cx="14866850" cy="4207020"/>
          </a:xfrm>
          <a:prstGeom prst="rect">
            <a:avLst/>
          </a:prstGeom>
        </p:spPr>
        <p:txBody>
          <a:bodyPr lIns="0" tIns="0" rIns="0" bIns="0" rtlCol="0" anchor="t">
            <a:spAutoFit/>
          </a:bodyPr>
          <a:lstStyle/>
          <a:p>
            <a:pPr algn="l">
              <a:lnSpc>
                <a:spcPts val="4819"/>
              </a:lnSpc>
            </a:pPr>
            <a:r>
              <a:rPr lang="en-US" sz="3442">
                <a:solidFill>
                  <a:srgbClr val="FFFFFF"/>
                </a:solidFill>
                <a:latin typeface="Open Sans"/>
                <a:ea typeface="Open Sans"/>
                <a:cs typeface="Open Sans"/>
                <a:sym typeface="Open Sans"/>
              </a:rPr>
              <a:t>If a client misses a CAB-LA injection, the provider must determine whether CAB-LA needs to be restarted with INITIATION INJECTION 1 &amp;2 (one month apart), based upon the duration since the last injection and the type of last injection administered (if &gt; 2 months since INITIATION INJECTION 1 or &gt; 3 months since INITIATION INJECTION 2 or FOLLOW-UP INJECTION). Otherwise, the injection that was scheduled may be resumed despite the delay/missed visit.</a:t>
            </a: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8364"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LEN</a:t>
            </a:r>
          </a:p>
        </p:txBody>
      </p:sp>
      <p:grpSp>
        <p:nvGrpSpPr>
          <p:cNvPr id="3" name="Group 3"/>
          <p:cNvGrpSpPr/>
          <p:nvPr/>
        </p:nvGrpSpPr>
        <p:grpSpPr>
          <a:xfrm>
            <a:off x="-103277" y="1028700"/>
            <a:ext cx="18623458" cy="9414846"/>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47625"/>
              <a:ext cx="4523762" cy="2239304"/>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289770" y="1278585"/>
            <a:ext cx="17588271" cy="8816082"/>
          </a:xfrm>
          <a:prstGeom prst="rect">
            <a:avLst/>
          </a:prstGeom>
        </p:spPr>
        <p:txBody>
          <a:bodyPr lIns="0" tIns="0" rIns="0" bIns="0" rtlCol="0" anchor="t">
            <a:spAutoFit/>
          </a:bodyPr>
          <a:lstStyle/>
          <a:p>
            <a:pPr algn="l">
              <a:lnSpc>
                <a:spcPts val="3000"/>
              </a:lnSpc>
            </a:pPr>
            <a:r>
              <a:rPr lang="en-US" sz="2143" b="1">
                <a:solidFill>
                  <a:srgbClr val="FFFFFF"/>
                </a:solidFill>
                <a:latin typeface="Open Sans Bold"/>
                <a:ea typeface="Open Sans Bold"/>
                <a:cs typeface="Open Sans Bold"/>
                <a:sym typeface="Open Sans Bold"/>
              </a:rPr>
              <a:t>General Use:</a:t>
            </a:r>
          </a:p>
          <a:p>
            <a:pPr marL="462694" lvl="1" indent="-231347" algn="l">
              <a:lnSpc>
                <a:spcPts val="3000"/>
              </a:lnSpc>
              <a:buFont typeface="Arial"/>
              <a:buChar char="•"/>
            </a:pPr>
            <a:r>
              <a:rPr lang="en-US" sz="2143">
                <a:solidFill>
                  <a:srgbClr val="FFFFFF"/>
                </a:solidFill>
                <a:latin typeface="Open Sans"/>
                <a:ea typeface="Open Sans"/>
                <a:cs typeface="Open Sans"/>
                <a:sym typeface="Open Sans"/>
              </a:rPr>
              <a:t>LEN is manufactured as both an oral pill and a liquid solution for subcutaneous injection.</a:t>
            </a:r>
          </a:p>
          <a:p>
            <a:pPr algn="l">
              <a:lnSpc>
                <a:spcPts val="3000"/>
              </a:lnSpc>
            </a:pPr>
            <a:r>
              <a:rPr lang="en-US" sz="2143" b="1">
                <a:solidFill>
                  <a:srgbClr val="FFFFFF"/>
                </a:solidFill>
                <a:latin typeface="Open Sans Bold"/>
                <a:ea typeface="Open Sans Bold"/>
                <a:cs typeface="Open Sans Bold"/>
                <a:sym typeface="Open Sans Bold"/>
              </a:rPr>
              <a:t>Injection Location/Technique:</a:t>
            </a:r>
          </a:p>
          <a:p>
            <a:pPr marL="434608" lvl="1" indent="-217304" algn="l">
              <a:lnSpc>
                <a:spcPts val="2818"/>
              </a:lnSpc>
              <a:buFont typeface="Arial"/>
              <a:buChar char="•"/>
            </a:pPr>
            <a:r>
              <a:rPr lang="en-US" sz="2013">
                <a:solidFill>
                  <a:srgbClr val="FFFFFF"/>
                </a:solidFill>
                <a:latin typeface="Open Sans"/>
                <a:ea typeface="Open Sans"/>
                <a:cs typeface="Open Sans"/>
                <a:sym typeface="Open Sans"/>
              </a:rPr>
              <a:t>LEN should be injected subcutaneously in either the abdominal or thigh area. Injections should be subcutaneous (not intradermal) and injected at an angle between 45-90°. The location for injections should allow for pinching enough skin to properly inject subcutaneously, and the area with more fatty tissue (abdominal or thigh) may be preferrable, noting client’s preferences about location should also be considered. Injections are administered 10 cm (4 inches) apart, and if in the abdomen, 5cm (2 inches) from the navel.</a:t>
            </a:r>
          </a:p>
          <a:p>
            <a:pPr algn="l">
              <a:lnSpc>
                <a:spcPts val="3000"/>
              </a:lnSpc>
            </a:pPr>
            <a:r>
              <a:rPr lang="en-US" sz="2143" b="1">
                <a:solidFill>
                  <a:srgbClr val="FFFFFF"/>
                </a:solidFill>
                <a:latin typeface="Open Sans Bold"/>
                <a:ea typeface="Open Sans Bold"/>
                <a:cs typeface="Open Sans Bold"/>
                <a:sym typeface="Open Sans Bold"/>
              </a:rPr>
              <a:t>Starting LEN/Time to Protection:</a:t>
            </a:r>
          </a:p>
          <a:p>
            <a:pPr marL="434608" lvl="1" indent="-217304" algn="l">
              <a:lnSpc>
                <a:spcPts val="2818"/>
              </a:lnSpc>
              <a:buFont typeface="Arial"/>
              <a:buChar char="•"/>
            </a:pPr>
            <a:r>
              <a:rPr lang="en-US" sz="2013">
                <a:solidFill>
                  <a:srgbClr val="FFFFFF"/>
                </a:solidFill>
                <a:latin typeface="Open Sans"/>
                <a:ea typeface="Open Sans"/>
                <a:cs typeface="Open Sans"/>
                <a:sym typeface="Open Sans"/>
              </a:rPr>
              <a:t>Starting LEN requires receiving multiple LEN doses (oral pills and injections) in the INITIATION REGIMEN over two consecutive days, as follows:</a:t>
            </a:r>
          </a:p>
          <a:p>
            <a:pPr marL="869215" lvl="2" indent="-289738" algn="l">
              <a:lnSpc>
                <a:spcPts val="2818"/>
              </a:lnSpc>
              <a:buFont typeface="Arial"/>
              <a:buChar char="⚬"/>
            </a:pPr>
            <a:r>
              <a:rPr lang="en-US" sz="2013">
                <a:solidFill>
                  <a:srgbClr val="FFFFFF"/>
                </a:solidFill>
                <a:latin typeface="Open Sans"/>
                <a:ea typeface="Open Sans"/>
                <a:cs typeface="Open Sans"/>
                <a:sym typeface="Open Sans"/>
              </a:rPr>
              <a:t>Day 0: INITIATION INJECTIONS 1 &amp; 2 (injected in separate locations) and LOADING PILLS 1 &amp; 2</a:t>
            </a:r>
          </a:p>
          <a:p>
            <a:pPr marL="869215" lvl="2" indent="-289738" algn="l">
              <a:lnSpc>
                <a:spcPts val="2818"/>
              </a:lnSpc>
              <a:buFont typeface="Arial"/>
              <a:buChar char="⚬"/>
            </a:pPr>
            <a:r>
              <a:rPr lang="en-US" sz="2013">
                <a:solidFill>
                  <a:srgbClr val="FFFFFF"/>
                </a:solidFill>
                <a:latin typeface="Open Sans"/>
                <a:ea typeface="Open Sans"/>
                <a:cs typeface="Open Sans"/>
                <a:sym typeface="Open Sans"/>
              </a:rPr>
              <a:t>Day 1: LOADING PILLS 3 &amp; 4</a:t>
            </a:r>
          </a:p>
          <a:p>
            <a:pPr marL="434608" lvl="1" indent="-217304" algn="l">
              <a:lnSpc>
                <a:spcPts val="2818"/>
              </a:lnSpc>
              <a:buFont typeface="Arial"/>
              <a:buChar char="•"/>
            </a:pPr>
            <a:r>
              <a:rPr lang="en-US" sz="2013">
                <a:solidFill>
                  <a:srgbClr val="FFFFFF"/>
                </a:solidFill>
                <a:latin typeface="Open Sans"/>
                <a:ea typeface="Open Sans"/>
                <a:cs typeface="Open Sans"/>
                <a:sym typeface="Open Sans"/>
              </a:rPr>
              <a:t>Protection begins within 1 day of completing INITIATION INJECTIONS 1 &amp; 2 and Loading Pills 1 &amp; 2 (Day 0) in the INITIATION REGIMEN. Loading Pills 3 &amp; 4 (Day 1) are important for ensuring sustained protection.</a:t>
            </a:r>
          </a:p>
          <a:p>
            <a:pPr algn="l">
              <a:lnSpc>
                <a:spcPts val="3000"/>
              </a:lnSpc>
            </a:pPr>
            <a:r>
              <a:rPr lang="en-US" sz="2143" b="1">
                <a:solidFill>
                  <a:srgbClr val="FFFFFF"/>
                </a:solidFill>
                <a:latin typeface="Open Sans Bold"/>
                <a:ea typeface="Open Sans Bold"/>
                <a:cs typeface="Open Sans Bold"/>
                <a:sym typeface="Open Sans Bold"/>
              </a:rPr>
              <a:t>Continuing LEN Use:</a:t>
            </a:r>
          </a:p>
          <a:p>
            <a:pPr marL="462694" lvl="1" indent="-231347" algn="l">
              <a:lnSpc>
                <a:spcPts val="3000"/>
              </a:lnSpc>
              <a:buFont typeface="Arial"/>
              <a:buChar char="•"/>
            </a:pPr>
            <a:r>
              <a:rPr lang="en-US" sz="2143">
                <a:solidFill>
                  <a:srgbClr val="FFFFFF"/>
                </a:solidFill>
                <a:latin typeface="Open Sans"/>
                <a:ea typeface="Open Sans"/>
                <a:cs typeface="Open Sans"/>
                <a:sym typeface="Open Sans"/>
              </a:rPr>
              <a:t>After starting LEN by administering the INITIATION REGIMEN (INITIATION INJECTIONS 1 &amp; 2 and Loading Pills 1 &amp; 2 – Day 0; Loading Pills 3 &amp; 4 – Day 1), subsequent LEN injections (FOLLOW-UP INJECTIONS) are administered every six months (26 weeks). There is a +/- 14-day scheduling window for all FOLLOW-UP INJECTIONS.</a:t>
            </a:r>
          </a:p>
          <a:p>
            <a:pPr algn="l">
              <a:lnSpc>
                <a:spcPts val="3000"/>
              </a:lnSpc>
            </a:pPr>
            <a:r>
              <a:rPr lang="en-US" sz="2143" b="1">
                <a:solidFill>
                  <a:srgbClr val="FFFFFF"/>
                </a:solidFill>
                <a:latin typeface="Open Sans Bold"/>
                <a:ea typeface="Open Sans Bold"/>
                <a:cs typeface="Open Sans Bold"/>
                <a:sym typeface="Open Sans Bold"/>
              </a:rPr>
              <a:t>Stopping LEN:</a:t>
            </a:r>
          </a:p>
          <a:p>
            <a:pPr marL="462694" lvl="1" indent="-231347" algn="l">
              <a:lnSpc>
                <a:spcPts val="3000"/>
              </a:lnSpc>
              <a:buFont typeface="Arial"/>
              <a:buChar char="•"/>
            </a:pPr>
            <a:r>
              <a:rPr lang="en-US" sz="2143">
                <a:solidFill>
                  <a:srgbClr val="FFFFFF"/>
                </a:solidFill>
                <a:latin typeface="Open Sans"/>
                <a:ea typeface="Open Sans"/>
                <a:cs typeface="Open Sans"/>
                <a:sym typeface="Open Sans"/>
              </a:rPr>
              <a:t>The duration of protection against HIV after the final injection is 6 months, regardless of the whether the last injections were INITIATION INJECTIONS 1 &amp; 2 or FOLLOW-UP INJECTIONS. After the final injections, LEN remains in the body for approximately 1 year.. During the “tail” period (6-12 months after the last injection), lenacapavir levels are too low to provide protection. Throughout the tail, a client acquiring HIV may be at a theoretical risk of negative clinical outcomes, including HIV drug resistance. Though not observed to date, diagnostic complications in such individuals may also be possible. Quarterly follow-up visits starting 6 months after the last injection are thus recommended.</a:t>
            </a: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8364"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Summary: LEN</a:t>
            </a:r>
          </a:p>
        </p:txBody>
      </p:sp>
      <p:grpSp>
        <p:nvGrpSpPr>
          <p:cNvPr id="3" name="Group 3"/>
          <p:cNvGrpSpPr/>
          <p:nvPr/>
        </p:nvGrpSpPr>
        <p:grpSpPr>
          <a:xfrm>
            <a:off x="-103277" y="1234947"/>
            <a:ext cx="18623458" cy="9414846"/>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47625"/>
              <a:ext cx="4523762" cy="2239304"/>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950507" y="3554877"/>
            <a:ext cx="16386987" cy="3998351"/>
          </a:xfrm>
          <a:prstGeom prst="rect">
            <a:avLst/>
          </a:prstGeom>
        </p:spPr>
        <p:txBody>
          <a:bodyPr lIns="0" tIns="0" rIns="0" bIns="0" rtlCol="0" anchor="t">
            <a:spAutoFit/>
          </a:bodyPr>
          <a:lstStyle/>
          <a:p>
            <a:pPr algn="l">
              <a:lnSpc>
                <a:spcPts val="5373"/>
              </a:lnSpc>
            </a:pPr>
            <a:r>
              <a:rPr lang="en-US" sz="3838">
                <a:solidFill>
                  <a:srgbClr val="FFFFFF"/>
                </a:solidFill>
                <a:latin typeface="Open Sans"/>
                <a:ea typeface="Open Sans"/>
                <a:cs typeface="Open Sans"/>
                <a:sym typeface="Open Sans"/>
              </a:rPr>
              <a:t>If a client misses a visit for LEN FOLLOW-UP INJECTIONS, the provider must determine whether LEN needs to be either:</a:t>
            </a:r>
          </a:p>
          <a:p>
            <a:pPr marL="828646" lvl="1" indent="-414323" algn="l">
              <a:lnSpc>
                <a:spcPts val="5373"/>
              </a:lnSpc>
              <a:buFont typeface="Arial"/>
              <a:buChar char="•"/>
            </a:pPr>
            <a:r>
              <a:rPr lang="en-US" sz="3838">
                <a:solidFill>
                  <a:srgbClr val="FFFFFF"/>
                </a:solidFill>
                <a:latin typeface="Open Sans"/>
                <a:ea typeface="Open Sans"/>
                <a:cs typeface="Open Sans"/>
                <a:sym typeface="Open Sans"/>
              </a:rPr>
              <a:t>restarted (by administering the INITIATION REGIMEN), if &gt; 28 weeks since prior injection; or,</a:t>
            </a:r>
          </a:p>
          <a:p>
            <a:pPr marL="828646" lvl="1" indent="-414323" algn="l">
              <a:lnSpc>
                <a:spcPts val="5373"/>
              </a:lnSpc>
              <a:buFont typeface="Arial"/>
              <a:buChar char="•"/>
            </a:pPr>
            <a:r>
              <a:rPr lang="en-US" sz="3838">
                <a:solidFill>
                  <a:srgbClr val="FFFFFF"/>
                </a:solidFill>
                <a:latin typeface="Open Sans"/>
                <a:ea typeface="Open Sans"/>
                <a:cs typeface="Open Sans"/>
                <a:sym typeface="Open Sans"/>
              </a:rPr>
              <a:t>resumed by administering FOLLOW-UP INJECTIONS, if ≤ 28 weeks elapsed since the prior injection.</a:t>
            </a: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87221" y="5171652"/>
            <a:ext cx="3126843" cy="4022395"/>
          </a:xfrm>
          <a:custGeom>
            <a:avLst/>
            <a:gdLst/>
            <a:ahLst/>
            <a:cxnLst/>
            <a:rect l="l" t="t" r="r" b="b"/>
            <a:pathLst>
              <a:path w="3126843" h="4022395">
                <a:moveTo>
                  <a:pt x="0" y="0"/>
                </a:moveTo>
                <a:lnTo>
                  <a:pt x="3126843" y="0"/>
                </a:lnTo>
                <a:lnTo>
                  <a:pt x="3126843" y="4022395"/>
                </a:lnTo>
                <a:lnTo>
                  <a:pt x="0" y="4022395"/>
                </a:lnTo>
                <a:lnTo>
                  <a:pt x="0" y="0"/>
                </a:lnTo>
                <a:close/>
              </a:path>
            </a:pathLst>
          </a:custGeom>
          <a:blipFill>
            <a:blip r:embed="rId2"/>
            <a:stretch>
              <a:fillRect/>
            </a:stretch>
          </a:blipFill>
          <a:ln w="9525" cap="sq">
            <a:solidFill>
              <a:srgbClr val="1D9EDE"/>
            </a:solidFill>
            <a:prstDash val="solid"/>
            <a:miter/>
          </a:ln>
        </p:spPr>
      </p:sp>
      <p:sp>
        <p:nvSpPr>
          <p:cNvPr id="3" name="Freeform 3"/>
          <p:cNvSpPr/>
          <p:nvPr/>
        </p:nvSpPr>
        <p:spPr>
          <a:xfrm>
            <a:off x="3655895" y="5171652"/>
            <a:ext cx="3080823" cy="4022395"/>
          </a:xfrm>
          <a:custGeom>
            <a:avLst/>
            <a:gdLst/>
            <a:ahLst/>
            <a:cxnLst/>
            <a:rect l="l" t="t" r="r" b="b"/>
            <a:pathLst>
              <a:path w="3080823" h="4022395">
                <a:moveTo>
                  <a:pt x="0" y="0"/>
                </a:moveTo>
                <a:lnTo>
                  <a:pt x="3080823" y="0"/>
                </a:lnTo>
                <a:lnTo>
                  <a:pt x="3080823" y="4022395"/>
                </a:lnTo>
                <a:lnTo>
                  <a:pt x="0" y="4022395"/>
                </a:lnTo>
                <a:lnTo>
                  <a:pt x="0" y="0"/>
                </a:lnTo>
                <a:close/>
              </a:path>
            </a:pathLst>
          </a:custGeom>
          <a:blipFill>
            <a:blip r:embed="rId3"/>
            <a:stretch>
              <a:fillRect/>
            </a:stretch>
          </a:blipFill>
          <a:ln w="9525" cap="sq">
            <a:solidFill>
              <a:srgbClr val="1D9EDE"/>
            </a:solidFill>
            <a:prstDash val="solid"/>
            <a:miter/>
          </a:ln>
        </p:spPr>
      </p:sp>
      <p:sp>
        <p:nvSpPr>
          <p:cNvPr id="4" name="Freeform 4"/>
          <p:cNvSpPr/>
          <p:nvPr/>
        </p:nvSpPr>
        <p:spPr>
          <a:xfrm>
            <a:off x="6974843" y="5171652"/>
            <a:ext cx="3117546" cy="4022395"/>
          </a:xfrm>
          <a:custGeom>
            <a:avLst/>
            <a:gdLst/>
            <a:ahLst/>
            <a:cxnLst/>
            <a:rect l="l" t="t" r="r" b="b"/>
            <a:pathLst>
              <a:path w="3117546" h="4022395">
                <a:moveTo>
                  <a:pt x="0" y="0"/>
                </a:moveTo>
                <a:lnTo>
                  <a:pt x="3117547" y="0"/>
                </a:lnTo>
                <a:lnTo>
                  <a:pt x="3117547" y="4022395"/>
                </a:lnTo>
                <a:lnTo>
                  <a:pt x="0" y="4022395"/>
                </a:lnTo>
                <a:lnTo>
                  <a:pt x="0" y="0"/>
                </a:lnTo>
                <a:close/>
              </a:path>
            </a:pathLst>
          </a:custGeom>
          <a:blipFill>
            <a:blip r:embed="rId4"/>
            <a:stretch>
              <a:fillRect/>
            </a:stretch>
          </a:blipFill>
          <a:ln w="9525" cap="sq">
            <a:solidFill>
              <a:srgbClr val="1D9EDE"/>
            </a:solidFill>
            <a:prstDash val="solid"/>
            <a:miter/>
          </a:ln>
        </p:spPr>
      </p:sp>
      <p:sp>
        <p:nvSpPr>
          <p:cNvPr id="5" name="Freeform 5"/>
          <p:cNvSpPr/>
          <p:nvPr/>
        </p:nvSpPr>
        <p:spPr>
          <a:xfrm>
            <a:off x="11190601" y="5275814"/>
            <a:ext cx="3089841" cy="3918233"/>
          </a:xfrm>
          <a:custGeom>
            <a:avLst/>
            <a:gdLst/>
            <a:ahLst/>
            <a:cxnLst/>
            <a:rect l="l" t="t" r="r" b="b"/>
            <a:pathLst>
              <a:path w="3089841" h="3918233">
                <a:moveTo>
                  <a:pt x="0" y="0"/>
                </a:moveTo>
                <a:lnTo>
                  <a:pt x="3089841" y="0"/>
                </a:lnTo>
                <a:lnTo>
                  <a:pt x="3089841" y="3918233"/>
                </a:lnTo>
                <a:lnTo>
                  <a:pt x="0" y="3918233"/>
                </a:lnTo>
                <a:lnTo>
                  <a:pt x="0" y="0"/>
                </a:lnTo>
                <a:close/>
              </a:path>
            </a:pathLst>
          </a:custGeom>
          <a:blipFill>
            <a:blip r:embed="rId5"/>
            <a:stretch>
              <a:fillRect b="-4193"/>
            </a:stretch>
          </a:blipFill>
          <a:ln w="9525" cap="sq">
            <a:solidFill>
              <a:srgbClr val="1D9EDE"/>
            </a:solidFill>
            <a:prstDash val="solid"/>
            <a:miter/>
          </a:ln>
        </p:spPr>
      </p:sp>
      <p:sp>
        <p:nvSpPr>
          <p:cNvPr id="6" name="Freeform 6"/>
          <p:cNvSpPr/>
          <p:nvPr/>
        </p:nvSpPr>
        <p:spPr>
          <a:xfrm>
            <a:off x="14494596" y="5275814"/>
            <a:ext cx="2985976" cy="3888093"/>
          </a:xfrm>
          <a:custGeom>
            <a:avLst/>
            <a:gdLst/>
            <a:ahLst/>
            <a:cxnLst/>
            <a:rect l="l" t="t" r="r" b="b"/>
            <a:pathLst>
              <a:path w="2985976" h="3888093">
                <a:moveTo>
                  <a:pt x="0" y="0"/>
                </a:moveTo>
                <a:lnTo>
                  <a:pt x="2985976" y="0"/>
                </a:lnTo>
                <a:lnTo>
                  <a:pt x="2985976" y="3888093"/>
                </a:lnTo>
                <a:lnTo>
                  <a:pt x="0" y="3888093"/>
                </a:lnTo>
                <a:lnTo>
                  <a:pt x="0" y="0"/>
                </a:lnTo>
                <a:close/>
              </a:path>
            </a:pathLst>
          </a:custGeom>
          <a:blipFill>
            <a:blip r:embed="rId6"/>
            <a:stretch>
              <a:fillRect b="-1367"/>
            </a:stretch>
          </a:blipFill>
          <a:ln w="9525" cap="sq">
            <a:solidFill>
              <a:srgbClr val="1D9EDE"/>
            </a:solidFill>
            <a:prstDash val="solid"/>
            <a:miter/>
          </a:ln>
        </p:spPr>
      </p:sp>
      <p:sp>
        <p:nvSpPr>
          <p:cNvPr id="7" name="TextBox 7"/>
          <p:cNvSpPr txBox="1"/>
          <p:nvPr/>
        </p:nvSpPr>
        <p:spPr>
          <a:xfrm>
            <a:off x="725150" y="614542"/>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Downloadable Resources for Lesson 3:</a:t>
            </a:r>
          </a:p>
        </p:txBody>
      </p:sp>
      <p:sp>
        <p:nvSpPr>
          <p:cNvPr id="8" name="TextBox 8"/>
          <p:cNvSpPr txBox="1"/>
          <p:nvPr/>
        </p:nvSpPr>
        <p:spPr>
          <a:xfrm>
            <a:off x="725150" y="1957396"/>
            <a:ext cx="15909045" cy="1233038"/>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The content in this lesson is also covered through downloadable resources, which can be found here:  </a:t>
            </a:r>
            <a:r>
              <a:rPr lang="en-US" sz="3580" u="sng">
                <a:solidFill>
                  <a:srgbClr val="FE6C39"/>
                </a:solidFill>
                <a:latin typeface="Open Sans"/>
                <a:ea typeface="Open Sans"/>
                <a:cs typeface="Open Sans"/>
                <a:sym typeface="Open Sans"/>
                <a:hlinkClick r:id="rId7" tooltip="https://drive.google.com/drive/folders/1I8ME531OjKWqKorFOZUtgwiJfDJT1LaS?usp=drive_link"/>
              </a:rPr>
              <a:t>Lesson 3 Job Aids</a:t>
            </a:r>
          </a:p>
        </p:txBody>
      </p:sp>
      <p:sp>
        <p:nvSpPr>
          <p:cNvPr id="9" name="TextBox 9"/>
          <p:cNvSpPr txBox="1"/>
          <p:nvPr/>
        </p:nvSpPr>
        <p:spPr>
          <a:xfrm>
            <a:off x="313348" y="4249610"/>
            <a:ext cx="9779041" cy="611703"/>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Product Use Instructions (DVR, CAB-LA, LEN)</a:t>
            </a:r>
          </a:p>
        </p:txBody>
      </p:sp>
      <p:sp>
        <p:nvSpPr>
          <p:cNvPr id="10" name="TextBox 10"/>
          <p:cNvSpPr txBox="1"/>
          <p:nvPr/>
        </p:nvSpPr>
        <p:spPr>
          <a:xfrm>
            <a:off x="11190601" y="3895832"/>
            <a:ext cx="6607991" cy="1247668"/>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CAB &amp; LEN Concentration Change Scenarios </a:t>
            </a: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13348" y="5736461"/>
            <a:ext cx="5248280" cy="4020407"/>
          </a:xfrm>
          <a:custGeom>
            <a:avLst/>
            <a:gdLst/>
            <a:ahLst/>
            <a:cxnLst/>
            <a:rect l="l" t="t" r="r" b="b"/>
            <a:pathLst>
              <a:path w="5248280" h="4020407">
                <a:moveTo>
                  <a:pt x="0" y="0"/>
                </a:moveTo>
                <a:lnTo>
                  <a:pt x="5248280" y="0"/>
                </a:lnTo>
                <a:lnTo>
                  <a:pt x="5248280" y="4020406"/>
                </a:lnTo>
                <a:lnTo>
                  <a:pt x="0" y="4020406"/>
                </a:lnTo>
                <a:lnTo>
                  <a:pt x="0" y="0"/>
                </a:lnTo>
                <a:close/>
              </a:path>
            </a:pathLst>
          </a:custGeom>
          <a:blipFill>
            <a:blip r:embed="rId2"/>
            <a:stretch>
              <a:fillRect/>
            </a:stretch>
          </a:blipFill>
          <a:ln w="19050" cap="sq">
            <a:solidFill>
              <a:srgbClr val="1D9EDE"/>
            </a:solidFill>
            <a:prstDash val="solid"/>
            <a:miter/>
          </a:ln>
        </p:spPr>
      </p:sp>
      <p:sp>
        <p:nvSpPr>
          <p:cNvPr id="3" name="Freeform 3"/>
          <p:cNvSpPr/>
          <p:nvPr/>
        </p:nvSpPr>
        <p:spPr>
          <a:xfrm>
            <a:off x="7509122" y="4877005"/>
            <a:ext cx="3792091" cy="4879863"/>
          </a:xfrm>
          <a:custGeom>
            <a:avLst/>
            <a:gdLst/>
            <a:ahLst/>
            <a:cxnLst/>
            <a:rect l="l" t="t" r="r" b="b"/>
            <a:pathLst>
              <a:path w="3792091" h="4879863">
                <a:moveTo>
                  <a:pt x="0" y="0"/>
                </a:moveTo>
                <a:lnTo>
                  <a:pt x="3792092" y="0"/>
                </a:lnTo>
                <a:lnTo>
                  <a:pt x="3792092" y="4879862"/>
                </a:lnTo>
                <a:lnTo>
                  <a:pt x="0" y="4879862"/>
                </a:lnTo>
                <a:lnTo>
                  <a:pt x="0" y="0"/>
                </a:lnTo>
                <a:close/>
              </a:path>
            </a:pathLst>
          </a:custGeom>
          <a:blipFill>
            <a:blip r:embed="rId3"/>
            <a:stretch>
              <a:fillRect/>
            </a:stretch>
          </a:blipFill>
          <a:ln w="19050" cap="sq">
            <a:solidFill>
              <a:srgbClr val="1D9EDE"/>
            </a:solidFill>
            <a:prstDash val="solid"/>
            <a:miter/>
          </a:ln>
        </p:spPr>
      </p:sp>
      <p:sp>
        <p:nvSpPr>
          <p:cNvPr id="4" name="Freeform 4"/>
          <p:cNvSpPr/>
          <p:nvPr/>
        </p:nvSpPr>
        <p:spPr>
          <a:xfrm>
            <a:off x="13595303" y="5018687"/>
            <a:ext cx="3663997" cy="4738181"/>
          </a:xfrm>
          <a:custGeom>
            <a:avLst/>
            <a:gdLst/>
            <a:ahLst/>
            <a:cxnLst/>
            <a:rect l="l" t="t" r="r" b="b"/>
            <a:pathLst>
              <a:path w="3663997" h="4738181">
                <a:moveTo>
                  <a:pt x="0" y="0"/>
                </a:moveTo>
                <a:lnTo>
                  <a:pt x="3663997" y="0"/>
                </a:lnTo>
                <a:lnTo>
                  <a:pt x="3663997" y="4738180"/>
                </a:lnTo>
                <a:lnTo>
                  <a:pt x="0" y="4738180"/>
                </a:lnTo>
                <a:lnTo>
                  <a:pt x="0" y="0"/>
                </a:lnTo>
                <a:close/>
              </a:path>
            </a:pathLst>
          </a:custGeom>
          <a:blipFill>
            <a:blip r:embed="rId4"/>
            <a:stretch>
              <a:fillRect/>
            </a:stretch>
          </a:blipFill>
          <a:ln w="19050" cap="sq">
            <a:solidFill>
              <a:srgbClr val="1D9EDE"/>
            </a:solidFill>
            <a:prstDash val="solid"/>
            <a:miter/>
          </a:ln>
        </p:spPr>
      </p:sp>
      <p:sp>
        <p:nvSpPr>
          <p:cNvPr id="5" name="TextBox 5"/>
          <p:cNvSpPr txBox="1"/>
          <p:nvPr/>
        </p:nvSpPr>
        <p:spPr>
          <a:xfrm>
            <a:off x="725150" y="614542"/>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Downloadable Resources for Lesson 3: Continued</a:t>
            </a:r>
          </a:p>
        </p:txBody>
      </p:sp>
      <p:sp>
        <p:nvSpPr>
          <p:cNvPr id="6" name="TextBox 6"/>
          <p:cNvSpPr txBox="1"/>
          <p:nvPr/>
        </p:nvSpPr>
        <p:spPr>
          <a:xfrm>
            <a:off x="725150" y="1957396"/>
            <a:ext cx="15909045" cy="1233038"/>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The content in this lesson is also covered through downloadable resources, which can be found here:  </a:t>
            </a:r>
            <a:r>
              <a:rPr lang="en-US" sz="3580" u="sng">
                <a:solidFill>
                  <a:srgbClr val="FE6C39"/>
                </a:solidFill>
                <a:latin typeface="Open Sans"/>
                <a:ea typeface="Open Sans"/>
                <a:cs typeface="Open Sans"/>
                <a:sym typeface="Open Sans"/>
                <a:hlinkClick r:id="rId5" tooltip="https://drive.google.com/drive/folders/1I8ME531OjKWqKorFOZUtgwiJfDJT1LaS?usp=drive_link"/>
              </a:rPr>
              <a:t>Lesson 3 Job Aids</a:t>
            </a:r>
          </a:p>
        </p:txBody>
      </p:sp>
      <p:sp>
        <p:nvSpPr>
          <p:cNvPr id="7" name="TextBox 7"/>
          <p:cNvSpPr txBox="1"/>
          <p:nvPr/>
        </p:nvSpPr>
        <p:spPr>
          <a:xfrm>
            <a:off x="313348" y="3959290"/>
            <a:ext cx="5248280" cy="1386259"/>
          </a:xfrm>
          <a:prstGeom prst="rect">
            <a:avLst/>
          </a:prstGeom>
        </p:spPr>
        <p:txBody>
          <a:bodyPr lIns="0" tIns="0" rIns="0" bIns="0" rtlCol="0" anchor="t">
            <a:spAutoFit/>
          </a:bodyPr>
          <a:lstStyle/>
          <a:p>
            <a:pPr algn="l">
              <a:lnSpc>
                <a:spcPts val="3692"/>
              </a:lnSpc>
              <a:spcBef>
                <a:spcPct val="0"/>
              </a:spcBef>
            </a:pPr>
            <a:r>
              <a:rPr lang="en-US" sz="2637">
                <a:solidFill>
                  <a:srgbClr val="000000"/>
                </a:solidFill>
                <a:latin typeface="Open Sans"/>
                <a:ea typeface="Open Sans"/>
                <a:cs typeface="Open Sans"/>
                <a:sym typeface="Open Sans"/>
              </a:rPr>
              <a:t>PrEP Product Use Considerations for Starting, Continuing, Stopping, and Use Irregularities</a:t>
            </a:r>
          </a:p>
        </p:txBody>
      </p:sp>
      <p:sp>
        <p:nvSpPr>
          <p:cNvPr id="8" name="TextBox 8"/>
          <p:cNvSpPr txBox="1"/>
          <p:nvPr/>
        </p:nvSpPr>
        <p:spPr>
          <a:xfrm>
            <a:off x="7451332" y="3723834"/>
            <a:ext cx="3907673" cy="917715"/>
          </a:xfrm>
          <a:prstGeom prst="rect">
            <a:avLst/>
          </a:prstGeom>
        </p:spPr>
        <p:txBody>
          <a:bodyPr lIns="0" tIns="0" rIns="0" bIns="0" rtlCol="0" anchor="t">
            <a:spAutoFit/>
          </a:bodyPr>
          <a:lstStyle/>
          <a:p>
            <a:pPr algn="l">
              <a:lnSpc>
                <a:spcPts val="3692"/>
              </a:lnSpc>
              <a:spcBef>
                <a:spcPct val="0"/>
              </a:spcBef>
            </a:pPr>
            <a:r>
              <a:rPr lang="en-US" sz="2637">
                <a:solidFill>
                  <a:srgbClr val="000000"/>
                </a:solidFill>
                <a:latin typeface="Open Sans"/>
                <a:ea typeface="Open Sans"/>
                <a:cs typeface="Open Sans"/>
                <a:sym typeface="Open Sans"/>
              </a:rPr>
              <a:t>Transitioning Between PrEP Products</a:t>
            </a:r>
          </a:p>
        </p:txBody>
      </p:sp>
      <p:sp>
        <p:nvSpPr>
          <p:cNvPr id="9" name="TextBox 9"/>
          <p:cNvSpPr txBox="1"/>
          <p:nvPr/>
        </p:nvSpPr>
        <p:spPr>
          <a:xfrm>
            <a:off x="13271748" y="3289973"/>
            <a:ext cx="5016252" cy="1386259"/>
          </a:xfrm>
          <a:prstGeom prst="rect">
            <a:avLst/>
          </a:prstGeom>
        </p:spPr>
        <p:txBody>
          <a:bodyPr lIns="0" tIns="0" rIns="0" bIns="0" rtlCol="0" anchor="t">
            <a:spAutoFit/>
          </a:bodyPr>
          <a:lstStyle/>
          <a:p>
            <a:pPr algn="l">
              <a:lnSpc>
                <a:spcPts val="3692"/>
              </a:lnSpc>
              <a:spcBef>
                <a:spcPct val="0"/>
              </a:spcBef>
            </a:pPr>
            <a:r>
              <a:rPr lang="en-US" sz="2637">
                <a:solidFill>
                  <a:srgbClr val="000000"/>
                </a:solidFill>
                <a:latin typeface="Open Sans"/>
                <a:ea typeface="Open Sans"/>
                <a:cs typeface="Open Sans"/>
                <a:sym typeface="Open Sans"/>
              </a:rPr>
              <a:t>Using Oral PrEP to Bridge Postponed LEN &amp; CAB-LA Injections</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144000" y="4889433"/>
            <a:ext cx="7671546" cy="3711111"/>
          </a:xfrm>
          <a:custGeom>
            <a:avLst/>
            <a:gdLst/>
            <a:ahLst/>
            <a:cxnLst/>
            <a:rect l="l" t="t" r="r" b="b"/>
            <a:pathLst>
              <a:path w="7671546" h="3711111">
                <a:moveTo>
                  <a:pt x="0" y="0"/>
                </a:moveTo>
                <a:lnTo>
                  <a:pt x="7671546" y="0"/>
                </a:lnTo>
                <a:lnTo>
                  <a:pt x="7671546" y="3711110"/>
                </a:lnTo>
                <a:lnTo>
                  <a:pt x="0" y="3711110"/>
                </a:lnTo>
                <a:lnTo>
                  <a:pt x="0" y="0"/>
                </a:lnTo>
                <a:close/>
              </a:path>
            </a:pathLst>
          </a:custGeom>
          <a:blipFill>
            <a:blip r:embed="rId2"/>
            <a:stretch>
              <a:fillRect/>
            </a:stretch>
          </a:blipFill>
        </p:spPr>
      </p:sp>
      <p:sp>
        <p:nvSpPr>
          <p:cNvPr id="3" name="Freeform 3"/>
          <p:cNvSpPr/>
          <p:nvPr/>
        </p:nvSpPr>
        <p:spPr>
          <a:xfrm>
            <a:off x="1333381" y="6914087"/>
            <a:ext cx="6705570" cy="3372913"/>
          </a:xfrm>
          <a:custGeom>
            <a:avLst/>
            <a:gdLst/>
            <a:ahLst/>
            <a:cxnLst/>
            <a:rect l="l" t="t" r="r" b="b"/>
            <a:pathLst>
              <a:path w="6705570" h="3372913">
                <a:moveTo>
                  <a:pt x="0" y="0"/>
                </a:moveTo>
                <a:lnTo>
                  <a:pt x="6705570" y="0"/>
                </a:lnTo>
                <a:lnTo>
                  <a:pt x="6705570" y="3372913"/>
                </a:lnTo>
                <a:lnTo>
                  <a:pt x="0" y="3372913"/>
                </a:lnTo>
                <a:lnTo>
                  <a:pt x="0" y="0"/>
                </a:lnTo>
                <a:close/>
              </a:path>
            </a:pathLst>
          </a:custGeom>
          <a:blipFill>
            <a:blip r:embed="rId3"/>
            <a:stretch>
              <a:fillRect t="-11828"/>
            </a:stretch>
          </a:blipFill>
        </p:spPr>
      </p:sp>
      <p:sp>
        <p:nvSpPr>
          <p:cNvPr id="4" name="Freeform 4"/>
          <p:cNvSpPr/>
          <p:nvPr/>
        </p:nvSpPr>
        <p:spPr>
          <a:xfrm>
            <a:off x="1134893" y="3437092"/>
            <a:ext cx="6904058" cy="3337289"/>
          </a:xfrm>
          <a:custGeom>
            <a:avLst/>
            <a:gdLst/>
            <a:ahLst/>
            <a:cxnLst/>
            <a:rect l="l" t="t" r="r" b="b"/>
            <a:pathLst>
              <a:path w="6904058" h="3337289">
                <a:moveTo>
                  <a:pt x="0" y="0"/>
                </a:moveTo>
                <a:lnTo>
                  <a:pt x="6904058" y="0"/>
                </a:lnTo>
                <a:lnTo>
                  <a:pt x="6904058" y="3337290"/>
                </a:lnTo>
                <a:lnTo>
                  <a:pt x="0" y="3337290"/>
                </a:lnTo>
                <a:lnTo>
                  <a:pt x="0" y="0"/>
                </a:lnTo>
                <a:close/>
              </a:path>
            </a:pathLst>
          </a:custGeom>
          <a:blipFill>
            <a:blip r:embed="rId4"/>
            <a:stretch>
              <a:fillRect b="-16367"/>
            </a:stretch>
          </a:blipFill>
        </p:spPr>
      </p:sp>
      <p:sp>
        <p:nvSpPr>
          <p:cNvPr id="5" name="TextBox 5"/>
          <p:cNvSpPr txBox="1"/>
          <p:nvPr/>
        </p:nvSpPr>
        <p:spPr>
          <a:xfrm>
            <a:off x="725150" y="614542"/>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Downloadable Resources for Lesson 3: Continued</a:t>
            </a:r>
          </a:p>
        </p:txBody>
      </p:sp>
      <p:sp>
        <p:nvSpPr>
          <p:cNvPr id="6" name="TextBox 6"/>
          <p:cNvSpPr txBox="1"/>
          <p:nvPr/>
        </p:nvSpPr>
        <p:spPr>
          <a:xfrm>
            <a:off x="725150" y="2189424"/>
            <a:ext cx="15909045" cy="1247668"/>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Printable Scheduling Wheels are available to assist in scheduling routine appointments and managing missed visits for CAB-LA and LEN. </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04112" y="3722143"/>
            <a:ext cx="11301259" cy="6272199"/>
          </a:xfrm>
          <a:custGeom>
            <a:avLst/>
            <a:gdLst/>
            <a:ahLst/>
            <a:cxnLst/>
            <a:rect l="l" t="t" r="r" b="b"/>
            <a:pathLst>
              <a:path w="11301259" h="6272199">
                <a:moveTo>
                  <a:pt x="0" y="0"/>
                </a:moveTo>
                <a:lnTo>
                  <a:pt x="11301259" y="0"/>
                </a:lnTo>
                <a:lnTo>
                  <a:pt x="11301259" y="6272199"/>
                </a:lnTo>
                <a:lnTo>
                  <a:pt x="0" y="6272199"/>
                </a:lnTo>
                <a:lnTo>
                  <a:pt x="0" y="0"/>
                </a:lnTo>
                <a:close/>
              </a:path>
            </a:pathLst>
          </a:custGeom>
          <a:blipFill>
            <a:blip r:embed="rId2"/>
            <a:stretch>
              <a:fillRect/>
            </a:stretch>
          </a:blipFill>
        </p:spPr>
      </p:sp>
      <p:sp>
        <p:nvSpPr>
          <p:cNvPr id="3" name="TextBox 3"/>
          <p:cNvSpPr txBox="1"/>
          <p:nvPr/>
        </p:nvSpPr>
        <p:spPr>
          <a:xfrm>
            <a:off x="725150" y="614542"/>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Downloadable Resources for Lesson 3: Continued</a:t>
            </a:r>
          </a:p>
        </p:txBody>
      </p:sp>
      <p:sp>
        <p:nvSpPr>
          <p:cNvPr id="4" name="TextBox 4"/>
          <p:cNvSpPr txBox="1"/>
          <p:nvPr/>
        </p:nvSpPr>
        <p:spPr>
          <a:xfrm>
            <a:off x="725150" y="2072790"/>
            <a:ext cx="13825893" cy="1247668"/>
          </a:xfrm>
          <a:prstGeom prst="rect">
            <a:avLst/>
          </a:prstGeom>
        </p:spPr>
        <p:txBody>
          <a:bodyPr lIns="0" tIns="0" rIns="0" bIns="0" rtlCol="0" anchor="t">
            <a:spAutoFit/>
          </a:bodyPr>
          <a:lstStyle/>
          <a:p>
            <a:pPr algn="l">
              <a:lnSpc>
                <a:spcPts val="5012"/>
              </a:lnSpc>
              <a:spcBef>
                <a:spcPct val="0"/>
              </a:spcBef>
            </a:pPr>
            <a:r>
              <a:rPr lang="en-US" sz="3580">
                <a:solidFill>
                  <a:srgbClr val="000000"/>
                </a:solidFill>
                <a:latin typeface="Open Sans"/>
                <a:ea typeface="Open Sans"/>
                <a:cs typeface="Open Sans"/>
                <a:sym typeface="Open Sans"/>
              </a:rPr>
              <a:t>Interactive clinical tools (including digital scheduling assistant) is available on the HIV PrEP Provider App. </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62541" y="-347435"/>
            <a:ext cx="4600156" cy="2169899"/>
            <a:chOff x="0" y="0"/>
            <a:chExt cx="1211564" cy="571496"/>
          </a:xfrm>
        </p:grpSpPr>
        <p:sp>
          <p:nvSpPr>
            <p:cNvPr id="3" name="Freeform 3"/>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4" name="TextBox 4"/>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937538" y="153339"/>
            <a:ext cx="1987012" cy="1495841"/>
          </a:xfrm>
          <a:custGeom>
            <a:avLst/>
            <a:gdLst/>
            <a:ahLst/>
            <a:cxnLst/>
            <a:rect l="l" t="t" r="r" b="b"/>
            <a:pathLst>
              <a:path w="1987012" h="1495841">
                <a:moveTo>
                  <a:pt x="0" y="0"/>
                </a:moveTo>
                <a:lnTo>
                  <a:pt x="1987012" y="0"/>
                </a:lnTo>
                <a:lnTo>
                  <a:pt x="1987012" y="1495840"/>
                </a:lnTo>
                <a:lnTo>
                  <a:pt x="0" y="1495840"/>
                </a:lnTo>
                <a:lnTo>
                  <a:pt x="0" y="0"/>
                </a:lnTo>
                <a:close/>
              </a:path>
            </a:pathLst>
          </a:custGeom>
          <a:blipFill>
            <a:blip r:embed="rId2"/>
            <a:stretch>
              <a:fillRect/>
            </a:stretch>
          </a:blipFill>
        </p:spPr>
      </p:sp>
      <p:sp>
        <p:nvSpPr>
          <p:cNvPr id="6" name="Freeform 6"/>
          <p:cNvSpPr/>
          <p:nvPr/>
        </p:nvSpPr>
        <p:spPr>
          <a:xfrm>
            <a:off x="276841" y="70690"/>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7" name="TextBox 7"/>
          <p:cNvSpPr txBox="1"/>
          <p:nvPr/>
        </p:nvSpPr>
        <p:spPr>
          <a:xfrm>
            <a:off x="535188" y="3098363"/>
            <a:ext cx="17217624" cy="1398427"/>
          </a:xfrm>
          <a:prstGeom prst="rect">
            <a:avLst/>
          </a:prstGeom>
        </p:spPr>
        <p:txBody>
          <a:bodyPr lIns="0" tIns="0" rIns="0" bIns="0" rtlCol="0" anchor="t">
            <a:spAutoFit/>
          </a:bodyPr>
          <a:lstStyle/>
          <a:p>
            <a:pPr algn="ctr">
              <a:lnSpc>
                <a:spcPts val="10676"/>
              </a:lnSpc>
            </a:pPr>
            <a:r>
              <a:rPr lang="en-US" sz="9885" b="1" spc="-49">
                <a:solidFill>
                  <a:srgbClr val="48AEA8"/>
                </a:solidFill>
                <a:latin typeface="Roboto Condensed Bold"/>
                <a:ea typeface="Roboto Condensed Bold"/>
                <a:cs typeface="Roboto Condensed Bold"/>
                <a:sym typeface="Roboto Condensed Bold"/>
              </a:rPr>
              <a:t>Thank you!</a:t>
            </a:r>
          </a:p>
        </p:txBody>
      </p:sp>
      <p:sp>
        <p:nvSpPr>
          <p:cNvPr id="8" name="TextBox 8"/>
          <p:cNvSpPr txBox="1"/>
          <p:nvPr/>
        </p:nvSpPr>
        <p:spPr>
          <a:xfrm>
            <a:off x="369537" y="7761664"/>
            <a:ext cx="17537414" cy="1957214"/>
          </a:xfrm>
          <a:prstGeom prst="rect">
            <a:avLst/>
          </a:prstGeom>
        </p:spPr>
        <p:txBody>
          <a:bodyPr lIns="0" tIns="0" rIns="0" bIns="0" rtlCol="0" anchor="t">
            <a:spAutoFit/>
          </a:bodyPr>
          <a:lstStyle/>
          <a:p>
            <a:pPr algn="ctr">
              <a:lnSpc>
                <a:spcPts val="3947"/>
              </a:lnSpc>
            </a:pPr>
            <a:r>
              <a:rPr lang="en-US" sz="2819" i="1">
                <a:solidFill>
                  <a:srgbClr val="000000"/>
                </a:solidFill>
                <a:latin typeface="Open Sans Italics"/>
                <a:ea typeface="Open Sans Italics"/>
                <a:cs typeface="Open Sans Italics"/>
                <a:sym typeface="Open Sans Italics"/>
              </a:rPr>
              <a:t>This resource was made possible with support and technical contributions from Gilead Sciences, Inc., Viiv Healthcare, Population Council, the World Health Organization, Jhpiego, and the United States Government funded RISE program, under the terms of the cooperative agreement 7200AA19CA00003. The contents are the responsibility of Jhpiego and do not necessarily reflect the views of the United States Government.</a:t>
            </a:r>
          </a:p>
        </p:txBody>
      </p:sp>
      <p:sp>
        <p:nvSpPr>
          <p:cNvPr id="9" name="TextBox 9"/>
          <p:cNvSpPr txBox="1"/>
          <p:nvPr/>
        </p:nvSpPr>
        <p:spPr>
          <a:xfrm>
            <a:off x="1937538" y="5156531"/>
            <a:ext cx="14401412" cy="1481183"/>
          </a:xfrm>
          <a:prstGeom prst="rect">
            <a:avLst/>
          </a:prstGeom>
        </p:spPr>
        <p:txBody>
          <a:bodyPr lIns="0" tIns="0" rIns="0" bIns="0" rtlCol="0" anchor="t">
            <a:spAutoFit/>
          </a:bodyPr>
          <a:lstStyle/>
          <a:p>
            <a:pPr algn="ctr">
              <a:lnSpc>
                <a:spcPts val="5740"/>
              </a:lnSpc>
            </a:pPr>
            <a:r>
              <a:rPr lang="en-US" sz="5315" b="1" spc="-26">
                <a:solidFill>
                  <a:srgbClr val="000000"/>
                </a:solidFill>
                <a:latin typeface="Roboto Condensed Bold"/>
                <a:ea typeface="Roboto Condensed Bold"/>
                <a:cs typeface="Roboto Condensed Bold"/>
                <a:sym typeface="Roboto Condensed Bold"/>
              </a:rPr>
              <a:t>For more information, visit: </a:t>
            </a:r>
            <a:r>
              <a:rPr lang="en-US" sz="5315" b="1" spc="-26">
                <a:solidFill>
                  <a:srgbClr val="FE6C39"/>
                </a:solidFill>
                <a:latin typeface="Roboto Condensed Bold"/>
                <a:ea typeface="Roboto Condensed Bold"/>
                <a:cs typeface="Roboto Condensed Bold"/>
                <a:sym typeface="Roboto Condensed Bold"/>
              </a:rPr>
              <a:t>www.jhpiego.org/HIVPrEPtoolkit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028700" y="3315611"/>
            <a:ext cx="6485189" cy="6215535"/>
          </a:xfrm>
          <a:custGeom>
            <a:avLst/>
            <a:gdLst/>
            <a:ahLst/>
            <a:cxnLst/>
            <a:rect l="l" t="t" r="r" b="b"/>
            <a:pathLst>
              <a:path w="6485189" h="6215535">
                <a:moveTo>
                  <a:pt x="0" y="0"/>
                </a:moveTo>
                <a:lnTo>
                  <a:pt x="6485189" y="0"/>
                </a:lnTo>
                <a:lnTo>
                  <a:pt x="6485189" y="6215535"/>
                </a:lnTo>
                <a:lnTo>
                  <a:pt x="0" y="6215535"/>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8853541" y="5046889"/>
            <a:ext cx="7828128" cy="21394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Use the other hand to hold the folds of the skin around the vagina open and place the tip of the DVR into the vagina opening.</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5: Inserting the DVR</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625893" y="3572920"/>
            <a:ext cx="5950377" cy="5685380"/>
          </a:xfrm>
          <a:custGeom>
            <a:avLst/>
            <a:gdLst/>
            <a:ahLst/>
            <a:cxnLst/>
            <a:rect l="l" t="t" r="r" b="b"/>
            <a:pathLst>
              <a:path w="5950377" h="5685380">
                <a:moveTo>
                  <a:pt x="0" y="0"/>
                </a:moveTo>
                <a:lnTo>
                  <a:pt x="5950377" y="0"/>
                </a:lnTo>
                <a:lnTo>
                  <a:pt x="5950377" y="5685380"/>
                </a:lnTo>
                <a:lnTo>
                  <a:pt x="0" y="5685380"/>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8853541" y="5046889"/>
            <a:ext cx="782812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Use the index finger to gently push the folded DVR into the vagina as far as possible.</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6: Inserting the DVR</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219026" y="3587114"/>
            <a:ext cx="5780716" cy="5671186"/>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7" name="TextBox 7"/>
          <p:cNvSpPr txBox="1"/>
          <p:nvPr/>
        </p:nvSpPr>
        <p:spPr>
          <a:xfrm>
            <a:off x="8877746" y="5181600"/>
            <a:ext cx="782812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person (provider or client) who did the insertion should wash their hands.</a:t>
            </a:r>
          </a:p>
        </p:txBody>
      </p:sp>
      <p:sp>
        <p:nvSpPr>
          <p:cNvPr id="8" name="TextBox 8"/>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7: After DVR Insertion</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Insertion</a:t>
            </a:r>
          </a:p>
        </p:txBody>
      </p:sp>
      <p:sp>
        <p:nvSpPr>
          <p:cNvPr id="6" name="TextBox 6"/>
          <p:cNvSpPr txBox="1"/>
          <p:nvPr/>
        </p:nvSpPr>
        <p:spPr>
          <a:xfrm>
            <a:off x="2591604" y="4407044"/>
            <a:ext cx="13104792" cy="4273005"/>
          </a:xfrm>
          <a:prstGeom prst="rect">
            <a:avLst/>
          </a:prstGeom>
        </p:spPr>
        <p:txBody>
          <a:bodyPr lIns="0" tIns="0" rIns="0" bIns="0" rtlCol="0" anchor="t">
            <a:spAutoFit/>
          </a:bodyPr>
          <a:lstStyle/>
          <a:p>
            <a:pPr marL="829323" lvl="1" indent="-414662" algn="l">
              <a:lnSpc>
                <a:spcPts val="4263"/>
              </a:lnSpc>
              <a:buFont typeface="Arial"/>
              <a:buChar char="•"/>
            </a:pPr>
            <a:r>
              <a:rPr lang="en-US" sz="3841">
                <a:solidFill>
                  <a:srgbClr val="000000"/>
                </a:solidFill>
                <a:latin typeface="Open Sans"/>
                <a:ea typeface="Open Sans"/>
                <a:cs typeface="Open Sans"/>
                <a:sym typeface="Open Sans"/>
              </a:rPr>
              <a:t>If the DVR feels uncomfortable, it may not have been pushed far enough into the vagina. </a:t>
            </a:r>
          </a:p>
          <a:p>
            <a:pPr marL="829323" lvl="1" indent="-414662" algn="l">
              <a:lnSpc>
                <a:spcPts val="4263"/>
              </a:lnSpc>
              <a:buFont typeface="Arial"/>
              <a:buChar char="•"/>
            </a:pPr>
            <a:r>
              <a:rPr lang="en-US" sz="3841">
                <a:solidFill>
                  <a:srgbClr val="000000"/>
                </a:solidFill>
                <a:latin typeface="Open Sans"/>
                <a:ea typeface="Open Sans"/>
                <a:cs typeface="Open Sans"/>
                <a:sym typeface="Open Sans"/>
              </a:rPr>
              <a:t>Try again to gently push it further into the vagina, as far as possible or remove and reinsert it. It is not possible to push the DVR up too far or to lose it in the body. </a:t>
            </a:r>
          </a:p>
          <a:p>
            <a:pPr marL="829323" lvl="1" indent="-414662" algn="l">
              <a:lnSpc>
                <a:spcPts val="4263"/>
              </a:lnSpc>
              <a:buFont typeface="Arial"/>
              <a:buChar char="•"/>
            </a:pPr>
            <a:r>
              <a:rPr lang="en-US" sz="3841">
                <a:solidFill>
                  <a:srgbClr val="000000"/>
                </a:solidFill>
                <a:latin typeface="Open Sans"/>
                <a:ea typeface="Open Sans"/>
                <a:cs typeface="Open Sans"/>
                <a:sym typeface="Open Sans"/>
              </a:rPr>
              <a:t>If it still feels uncomfortable, the client should contact the provider for assistance</a:t>
            </a:r>
          </a:p>
        </p:txBody>
      </p:sp>
      <p:sp>
        <p:nvSpPr>
          <p:cNvPr id="7" name="TextBox 7"/>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8: After DVR Insertion</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6" name="TextBox 6"/>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1: Removing/Replacing the DVR</a:t>
            </a:r>
          </a:p>
        </p:txBody>
      </p:sp>
      <p:sp>
        <p:nvSpPr>
          <p:cNvPr id="7" name="Freeform 7"/>
          <p:cNvSpPr/>
          <p:nvPr/>
        </p:nvSpPr>
        <p:spPr>
          <a:xfrm>
            <a:off x="1219026" y="3587114"/>
            <a:ext cx="5780716" cy="5671186"/>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8" name="TextBox 8"/>
          <p:cNvSpPr txBox="1"/>
          <p:nvPr/>
        </p:nvSpPr>
        <p:spPr>
          <a:xfrm>
            <a:off x="8877746" y="5181600"/>
            <a:ext cx="782812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person (provider or client) who did the insertion should wash their hands.</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2548" y="2691306"/>
            <a:ext cx="5789835" cy="5960124"/>
          </a:xfrm>
          <a:custGeom>
            <a:avLst/>
            <a:gdLst/>
            <a:ahLst/>
            <a:cxnLst/>
            <a:rect l="l" t="t" r="r" b="b"/>
            <a:pathLst>
              <a:path w="5789835" h="5960124">
                <a:moveTo>
                  <a:pt x="0" y="0"/>
                </a:moveTo>
                <a:lnTo>
                  <a:pt x="5789835" y="0"/>
                </a:lnTo>
                <a:lnTo>
                  <a:pt x="5789835" y="5960124"/>
                </a:lnTo>
                <a:lnTo>
                  <a:pt x="0" y="5960124"/>
                </a:lnTo>
                <a:lnTo>
                  <a:pt x="0" y="0"/>
                </a:lnTo>
                <a:close/>
              </a:path>
            </a:pathLst>
          </a:custGeom>
          <a:blipFill>
            <a:blip r:embed="rId2"/>
            <a:stretch>
              <a:fillRect/>
            </a:stretch>
          </a:blipFill>
        </p:spPr>
      </p:sp>
      <p:sp>
        <p:nvSpPr>
          <p:cNvPr id="3" name="TextBox 3"/>
          <p:cNvSpPr txBox="1"/>
          <p:nvPr/>
        </p:nvSpPr>
        <p:spPr>
          <a:xfrm>
            <a:off x="1028700" y="923925"/>
            <a:ext cx="10870158"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LEARNING OBJECTIVES</a:t>
            </a:r>
          </a:p>
        </p:txBody>
      </p:sp>
      <p:sp>
        <p:nvSpPr>
          <p:cNvPr id="4" name="TextBox 4"/>
          <p:cNvSpPr txBox="1"/>
          <p:nvPr/>
        </p:nvSpPr>
        <p:spPr>
          <a:xfrm>
            <a:off x="6232383" y="2316210"/>
            <a:ext cx="11605753" cy="6942090"/>
          </a:xfrm>
          <a:prstGeom prst="rect">
            <a:avLst/>
          </a:prstGeom>
        </p:spPr>
        <p:txBody>
          <a:bodyPr lIns="0" tIns="0" rIns="0" bIns="0" rtlCol="0" anchor="t">
            <a:spAutoFit/>
          </a:bodyPr>
          <a:lstStyle/>
          <a:p>
            <a:pPr algn="l">
              <a:lnSpc>
                <a:spcPts val="3989"/>
              </a:lnSpc>
            </a:pPr>
            <a:r>
              <a:rPr lang="en-US" sz="2849">
                <a:solidFill>
                  <a:srgbClr val="000000"/>
                </a:solidFill>
                <a:latin typeface="Open Sans"/>
                <a:ea typeface="Open Sans"/>
                <a:cs typeface="Open Sans"/>
                <a:sym typeface="Open Sans"/>
              </a:rPr>
              <a:t>Upon completion of Lesson 3, you should be able to:</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Describe how each PrEP product is administered or used</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Identify how often clients need to return for a new supply of PrEP</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Define the dosing frequency for routine use of each PrEP product</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Describe the starting dose(s) and time before the onset of HIV protection after starting each PrEP product</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Define how long a client remains protected after the last dose of each PrEP product</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Describe how long PrEP remains in the body after the last dose and clinical management after discontinuing PrEP</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Define how to transition use between one PrEP product to another in a way that ensures uninterrupted HIV protection</a:t>
            </a:r>
          </a:p>
          <a:p>
            <a:pPr marL="615254" lvl="1" indent="-307627" algn="l">
              <a:lnSpc>
                <a:spcPts val="3989"/>
              </a:lnSpc>
              <a:buFont typeface="Arial"/>
              <a:buChar char="•"/>
            </a:pPr>
            <a:r>
              <a:rPr lang="en-US" sz="2849">
                <a:solidFill>
                  <a:srgbClr val="000000"/>
                </a:solidFill>
                <a:latin typeface="Open Sans"/>
                <a:ea typeface="Open Sans"/>
                <a:cs typeface="Open Sans"/>
                <a:sym typeface="Open Sans"/>
              </a:rPr>
              <a:t>Describe dosing irregularities and how each is clinically managed</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6" name="TextBox 6"/>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2: Removing/Replacing the DVR</a:t>
            </a:r>
          </a:p>
        </p:txBody>
      </p:sp>
      <p:sp>
        <p:nvSpPr>
          <p:cNvPr id="7" name="Freeform 7"/>
          <p:cNvSpPr/>
          <p:nvPr/>
        </p:nvSpPr>
        <p:spPr>
          <a:xfrm>
            <a:off x="391682" y="4559414"/>
            <a:ext cx="10128266" cy="3609654"/>
          </a:xfrm>
          <a:custGeom>
            <a:avLst/>
            <a:gdLst/>
            <a:ahLst/>
            <a:cxnLst/>
            <a:rect l="l" t="t" r="r" b="b"/>
            <a:pathLst>
              <a:path w="10128266" h="3609654">
                <a:moveTo>
                  <a:pt x="0" y="0"/>
                </a:moveTo>
                <a:lnTo>
                  <a:pt x="10128266" y="0"/>
                </a:lnTo>
                <a:lnTo>
                  <a:pt x="10128266" y="3609655"/>
                </a:lnTo>
                <a:lnTo>
                  <a:pt x="0" y="3609655"/>
                </a:lnTo>
                <a:lnTo>
                  <a:pt x="0" y="0"/>
                </a:lnTo>
                <a:close/>
              </a:path>
            </a:pathLst>
          </a:custGeom>
          <a:blipFill>
            <a:blip r:embed="rId6"/>
            <a:stretch>
              <a:fillRect/>
            </a:stretch>
          </a:blipFill>
        </p:spPr>
      </p:sp>
      <p:sp>
        <p:nvSpPr>
          <p:cNvPr id="8" name="TextBox 8"/>
          <p:cNvSpPr txBox="1"/>
          <p:nvPr/>
        </p:nvSpPr>
        <p:spPr>
          <a:xfrm>
            <a:off x="11133205" y="5046889"/>
            <a:ext cx="6763113" cy="26728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Ensure the client is in a comfortable position for insertion, either lying down, squatting or standing with one leg raised.</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355089" y="3758101"/>
            <a:ext cx="6062354" cy="5212282"/>
          </a:xfrm>
          <a:custGeom>
            <a:avLst/>
            <a:gdLst/>
            <a:ahLst/>
            <a:cxnLst/>
            <a:rect l="l" t="t" r="r" b="b"/>
            <a:pathLst>
              <a:path w="6062354" h="5212282">
                <a:moveTo>
                  <a:pt x="0" y="0"/>
                </a:moveTo>
                <a:lnTo>
                  <a:pt x="6062354" y="0"/>
                </a:lnTo>
                <a:lnTo>
                  <a:pt x="6062354" y="5212282"/>
                </a:lnTo>
                <a:lnTo>
                  <a:pt x="0" y="5212282"/>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7" name="TextBox 7"/>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3: Removing/Replacing the DVR</a:t>
            </a:r>
          </a:p>
        </p:txBody>
      </p:sp>
      <p:sp>
        <p:nvSpPr>
          <p:cNvPr id="8" name="TextBox 8"/>
          <p:cNvSpPr txBox="1"/>
          <p:nvPr/>
        </p:nvSpPr>
        <p:spPr>
          <a:xfrm>
            <a:off x="8995484" y="5313589"/>
            <a:ext cx="8263816" cy="21394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person (provider or client) removing the DVR should use their finger to hook the DVR and gently pull it out of the vagina.</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6" name="TextBox 6"/>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4: Removing/Replacing the DVR</a:t>
            </a:r>
          </a:p>
        </p:txBody>
      </p:sp>
      <p:sp>
        <p:nvSpPr>
          <p:cNvPr id="7" name="TextBox 7"/>
          <p:cNvSpPr txBox="1"/>
          <p:nvPr/>
        </p:nvSpPr>
        <p:spPr>
          <a:xfrm>
            <a:off x="5012092" y="3731714"/>
            <a:ext cx="8263816" cy="539205"/>
          </a:xfrm>
          <a:prstGeom prst="rect">
            <a:avLst/>
          </a:prstGeom>
        </p:spPr>
        <p:txBody>
          <a:bodyPr lIns="0" tIns="0" rIns="0" bIns="0" rtlCol="0" anchor="t">
            <a:spAutoFit/>
          </a:bodyPr>
          <a:lstStyle/>
          <a:p>
            <a:pPr algn="ctr">
              <a:lnSpc>
                <a:spcPts val="4263"/>
              </a:lnSpc>
            </a:pPr>
            <a:r>
              <a:rPr lang="en-US" sz="3841">
                <a:solidFill>
                  <a:srgbClr val="000000"/>
                </a:solidFill>
                <a:latin typeface="Open Sans"/>
                <a:ea typeface="Open Sans"/>
                <a:cs typeface="Open Sans"/>
                <a:sym typeface="Open Sans"/>
              </a:rPr>
              <a:t>Immediately insert a new DVR.</a:t>
            </a:r>
          </a:p>
        </p:txBody>
      </p:sp>
      <p:sp>
        <p:nvSpPr>
          <p:cNvPr id="8" name="TextBox 8"/>
          <p:cNvSpPr txBox="1"/>
          <p:nvPr/>
        </p:nvSpPr>
        <p:spPr>
          <a:xfrm>
            <a:off x="5012092" y="4604295"/>
            <a:ext cx="8263816" cy="539205"/>
          </a:xfrm>
          <a:prstGeom prst="rect">
            <a:avLst/>
          </a:prstGeom>
        </p:spPr>
        <p:txBody>
          <a:bodyPr lIns="0" tIns="0" rIns="0" bIns="0" rtlCol="0" anchor="t">
            <a:spAutoFit/>
          </a:bodyPr>
          <a:lstStyle/>
          <a:p>
            <a:pPr algn="ctr">
              <a:lnSpc>
                <a:spcPts val="4263"/>
              </a:lnSpc>
            </a:pPr>
            <a:r>
              <a:rPr lang="en-US" sz="3841">
                <a:solidFill>
                  <a:srgbClr val="000000"/>
                </a:solidFill>
                <a:latin typeface="Open Sans"/>
                <a:ea typeface="Open Sans"/>
                <a:cs typeface="Open Sans"/>
                <a:sym typeface="Open Sans"/>
              </a:rPr>
              <a:t>(Repeating steps 1-8)</a:t>
            </a:r>
          </a:p>
        </p:txBody>
      </p:sp>
      <p:grpSp>
        <p:nvGrpSpPr>
          <p:cNvPr id="9" name="Group 9"/>
          <p:cNvGrpSpPr/>
          <p:nvPr/>
        </p:nvGrpSpPr>
        <p:grpSpPr>
          <a:xfrm>
            <a:off x="237061" y="5734138"/>
            <a:ext cx="18050939" cy="2545862"/>
            <a:chOff x="0" y="0"/>
            <a:chExt cx="24067919" cy="3394482"/>
          </a:xfrm>
        </p:grpSpPr>
        <p:sp>
          <p:nvSpPr>
            <p:cNvPr id="10" name="Freeform 10"/>
            <p:cNvSpPr/>
            <p:nvPr/>
          </p:nvSpPr>
          <p:spPr>
            <a:xfrm>
              <a:off x="0" y="301535"/>
              <a:ext cx="3380345" cy="3092947"/>
            </a:xfrm>
            <a:custGeom>
              <a:avLst/>
              <a:gdLst/>
              <a:ahLst/>
              <a:cxnLst/>
              <a:rect l="l" t="t" r="r" b="b"/>
              <a:pathLst>
                <a:path w="3380345" h="3092947">
                  <a:moveTo>
                    <a:pt x="0" y="0"/>
                  </a:moveTo>
                  <a:lnTo>
                    <a:pt x="3380345" y="0"/>
                  </a:lnTo>
                  <a:lnTo>
                    <a:pt x="3380345" y="3092947"/>
                  </a:lnTo>
                  <a:lnTo>
                    <a:pt x="0" y="3092947"/>
                  </a:lnTo>
                  <a:lnTo>
                    <a:pt x="0" y="0"/>
                  </a:lnTo>
                  <a:close/>
                </a:path>
              </a:pathLst>
            </a:custGeom>
            <a:blipFill>
              <a:blip r:embed="rId6"/>
              <a:stretch>
                <a:fillRect/>
              </a:stretch>
            </a:blipFill>
          </p:spPr>
        </p:sp>
        <p:sp>
          <p:nvSpPr>
            <p:cNvPr id="11" name="Freeform 11"/>
            <p:cNvSpPr/>
            <p:nvPr/>
          </p:nvSpPr>
          <p:spPr>
            <a:xfrm>
              <a:off x="3380345" y="173760"/>
              <a:ext cx="8737870" cy="3220723"/>
            </a:xfrm>
            <a:custGeom>
              <a:avLst/>
              <a:gdLst/>
              <a:ahLst/>
              <a:cxnLst/>
              <a:rect l="l" t="t" r="r" b="b"/>
              <a:pathLst>
                <a:path w="8737870" h="3220723">
                  <a:moveTo>
                    <a:pt x="0" y="0"/>
                  </a:moveTo>
                  <a:lnTo>
                    <a:pt x="8737870" y="0"/>
                  </a:lnTo>
                  <a:lnTo>
                    <a:pt x="8737870" y="3220722"/>
                  </a:lnTo>
                  <a:lnTo>
                    <a:pt x="0" y="3220722"/>
                  </a:lnTo>
                  <a:lnTo>
                    <a:pt x="0" y="0"/>
                  </a:lnTo>
                  <a:close/>
                </a:path>
              </a:pathLst>
            </a:custGeom>
            <a:blipFill>
              <a:blip r:embed="rId7"/>
              <a:stretch>
                <a:fillRect l="-3423"/>
              </a:stretch>
            </a:blipFill>
          </p:spPr>
        </p:sp>
        <p:sp>
          <p:nvSpPr>
            <p:cNvPr id="12" name="Freeform 12"/>
            <p:cNvSpPr/>
            <p:nvPr/>
          </p:nvSpPr>
          <p:spPr>
            <a:xfrm>
              <a:off x="11860029" y="301535"/>
              <a:ext cx="3049236" cy="2957153"/>
            </a:xfrm>
            <a:custGeom>
              <a:avLst/>
              <a:gdLst/>
              <a:ahLst/>
              <a:cxnLst/>
              <a:rect l="l" t="t" r="r" b="b"/>
              <a:pathLst>
                <a:path w="3049236" h="2957153">
                  <a:moveTo>
                    <a:pt x="0" y="0"/>
                  </a:moveTo>
                  <a:lnTo>
                    <a:pt x="3049236" y="0"/>
                  </a:lnTo>
                  <a:lnTo>
                    <a:pt x="3049236" y="2957154"/>
                  </a:lnTo>
                  <a:lnTo>
                    <a:pt x="0" y="2957154"/>
                  </a:lnTo>
                  <a:lnTo>
                    <a:pt x="0" y="0"/>
                  </a:lnTo>
                  <a:close/>
                </a:path>
              </a:pathLst>
            </a:custGeom>
            <a:blipFill>
              <a:blip r:embed="rId8"/>
              <a:stretch>
                <a:fillRect l="-2116"/>
              </a:stretch>
            </a:blipFill>
          </p:spPr>
        </p:sp>
        <p:sp>
          <p:nvSpPr>
            <p:cNvPr id="13" name="Freeform 13"/>
            <p:cNvSpPr/>
            <p:nvPr/>
          </p:nvSpPr>
          <p:spPr>
            <a:xfrm>
              <a:off x="14896565" y="301535"/>
              <a:ext cx="2961676" cy="2838529"/>
            </a:xfrm>
            <a:custGeom>
              <a:avLst/>
              <a:gdLst/>
              <a:ahLst/>
              <a:cxnLst/>
              <a:rect l="l" t="t" r="r" b="b"/>
              <a:pathLst>
                <a:path w="2961676" h="2838529">
                  <a:moveTo>
                    <a:pt x="0" y="0"/>
                  </a:moveTo>
                  <a:lnTo>
                    <a:pt x="2961676" y="0"/>
                  </a:lnTo>
                  <a:lnTo>
                    <a:pt x="2961676" y="2838530"/>
                  </a:lnTo>
                  <a:lnTo>
                    <a:pt x="0" y="2838530"/>
                  </a:lnTo>
                  <a:lnTo>
                    <a:pt x="0" y="0"/>
                  </a:lnTo>
                  <a:close/>
                </a:path>
              </a:pathLst>
            </a:custGeom>
            <a:blipFill>
              <a:blip r:embed="rId9"/>
              <a:stretch>
                <a:fillRect/>
              </a:stretch>
            </a:blipFill>
          </p:spPr>
        </p:sp>
        <p:sp>
          <p:nvSpPr>
            <p:cNvPr id="14" name="Freeform 14"/>
            <p:cNvSpPr/>
            <p:nvPr/>
          </p:nvSpPr>
          <p:spPr>
            <a:xfrm>
              <a:off x="17858241" y="207300"/>
              <a:ext cx="3193615" cy="3051389"/>
            </a:xfrm>
            <a:custGeom>
              <a:avLst/>
              <a:gdLst/>
              <a:ahLst/>
              <a:cxnLst/>
              <a:rect l="l" t="t" r="r" b="b"/>
              <a:pathLst>
                <a:path w="3193615" h="3051389">
                  <a:moveTo>
                    <a:pt x="0" y="0"/>
                  </a:moveTo>
                  <a:lnTo>
                    <a:pt x="3193615" y="0"/>
                  </a:lnTo>
                  <a:lnTo>
                    <a:pt x="3193615" y="3051389"/>
                  </a:lnTo>
                  <a:lnTo>
                    <a:pt x="0" y="3051389"/>
                  </a:lnTo>
                  <a:lnTo>
                    <a:pt x="0" y="0"/>
                  </a:lnTo>
                  <a:close/>
                </a:path>
              </a:pathLst>
            </a:custGeom>
            <a:blipFill>
              <a:blip r:embed="rId10"/>
              <a:stretch>
                <a:fillRect/>
              </a:stretch>
            </a:blipFill>
          </p:spPr>
        </p:sp>
        <p:sp>
          <p:nvSpPr>
            <p:cNvPr id="15" name="Freeform 15"/>
            <p:cNvSpPr/>
            <p:nvPr/>
          </p:nvSpPr>
          <p:spPr>
            <a:xfrm>
              <a:off x="21051856" y="0"/>
              <a:ext cx="3016064" cy="3140065"/>
            </a:xfrm>
            <a:custGeom>
              <a:avLst/>
              <a:gdLst/>
              <a:ahLst/>
              <a:cxnLst/>
              <a:rect l="l" t="t" r="r" b="b"/>
              <a:pathLst>
                <a:path w="3016064" h="3140065">
                  <a:moveTo>
                    <a:pt x="0" y="0"/>
                  </a:moveTo>
                  <a:lnTo>
                    <a:pt x="3016063" y="0"/>
                  </a:lnTo>
                  <a:lnTo>
                    <a:pt x="3016063" y="3140065"/>
                  </a:lnTo>
                  <a:lnTo>
                    <a:pt x="0" y="3140065"/>
                  </a:lnTo>
                  <a:lnTo>
                    <a:pt x="0" y="0"/>
                  </a:lnTo>
                  <a:close/>
                </a:path>
              </a:pathLst>
            </a:custGeom>
            <a:blipFill>
              <a:blip r:embed="rId11"/>
              <a:stretch>
                <a:fillRect l="-6122"/>
              </a:stretch>
            </a:blipFill>
          </p:spPr>
        </p:sp>
      </p:gr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2286234" y="3563500"/>
            <a:ext cx="5573775" cy="5316868"/>
          </a:xfrm>
          <a:custGeom>
            <a:avLst/>
            <a:gdLst/>
            <a:ahLst/>
            <a:cxnLst/>
            <a:rect l="l" t="t" r="r" b="b"/>
            <a:pathLst>
              <a:path w="5573775" h="5316868">
                <a:moveTo>
                  <a:pt x="0" y="0"/>
                </a:moveTo>
                <a:lnTo>
                  <a:pt x="5573775" y="0"/>
                </a:lnTo>
                <a:lnTo>
                  <a:pt x="5573775" y="5316868"/>
                </a:lnTo>
                <a:lnTo>
                  <a:pt x="0" y="5316868"/>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7" name="TextBox 7"/>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5: Disposing of DVR After Removal</a:t>
            </a:r>
          </a:p>
        </p:txBody>
      </p:sp>
      <p:sp>
        <p:nvSpPr>
          <p:cNvPr id="8" name="TextBox 8"/>
          <p:cNvSpPr txBox="1"/>
          <p:nvPr/>
        </p:nvSpPr>
        <p:spPr>
          <a:xfrm>
            <a:off x="8777640" y="5704681"/>
            <a:ext cx="8263816"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Wrap the used DVR in tissue or toilet paper.</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870040" y="3422414"/>
            <a:ext cx="5688932" cy="5599039"/>
          </a:xfrm>
          <a:custGeom>
            <a:avLst/>
            <a:gdLst/>
            <a:ahLst/>
            <a:cxnLst/>
            <a:rect l="l" t="t" r="r" b="b"/>
            <a:pathLst>
              <a:path w="5688932" h="5599039">
                <a:moveTo>
                  <a:pt x="0" y="0"/>
                </a:moveTo>
                <a:lnTo>
                  <a:pt x="5688932" y="0"/>
                </a:lnTo>
                <a:lnTo>
                  <a:pt x="5688932" y="5599040"/>
                </a:lnTo>
                <a:lnTo>
                  <a:pt x="0" y="5599040"/>
                </a:lnTo>
                <a:lnTo>
                  <a:pt x="0" y="0"/>
                </a:lnTo>
                <a:close/>
              </a:path>
            </a:pathLst>
          </a:custGeom>
          <a:blipFill>
            <a:blip r:embed="rId6"/>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7" name="TextBox 7"/>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6: Disposing of DVR After Removal</a:t>
            </a:r>
          </a:p>
        </p:txBody>
      </p:sp>
      <p:sp>
        <p:nvSpPr>
          <p:cNvPr id="8" name="TextBox 8"/>
          <p:cNvSpPr txBox="1"/>
          <p:nvPr/>
        </p:nvSpPr>
        <p:spPr>
          <a:xfrm>
            <a:off x="9144000" y="4371181"/>
            <a:ext cx="8263816" cy="3739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Dispose the used DVR in the rubbish bin and out of reach of children.</a:t>
            </a:r>
          </a:p>
          <a:p>
            <a:pPr algn="l">
              <a:lnSpc>
                <a:spcPts val="4263"/>
              </a:lnSpc>
            </a:pPr>
            <a:endParaRPr lang="en-US" sz="3841">
              <a:solidFill>
                <a:srgbClr val="000000"/>
              </a:solidFill>
              <a:latin typeface="Open Sans"/>
              <a:ea typeface="Open Sans"/>
              <a:cs typeface="Open Sans"/>
              <a:sym typeface="Open Sans"/>
            </a:endParaRPr>
          </a:p>
          <a:p>
            <a:pPr algn="l">
              <a:lnSpc>
                <a:spcPts val="4263"/>
              </a:lnSpc>
            </a:pPr>
            <a:r>
              <a:rPr lang="en-US" sz="3841">
                <a:solidFill>
                  <a:srgbClr val="000000"/>
                </a:solidFill>
                <a:latin typeface="Open Sans"/>
                <a:ea typeface="Open Sans"/>
                <a:cs typeface="Open Sans"/>
                <a:sym typeface="Open Sans"/>
              </a:rPr>
              <a:t>Do not dispose of the DVR in the toilet.</a:t>
            </a:r>
          </a:p>
          <a:p>
            <a:pPr algn="l">
              <a:lnSpc>
                <a:spcPts val="4263"/>
              </a:lnSpc>
            </a:pPr>
            <a:endParaRPr lang="en-US" sz="3841">
              <a:solidFill>
                <a:srgbClr val="000000"/>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Removal</a:t>
            </a:r>
          </a:p>
        </p:txBody>
      </p:sp>
      <p:sp>
        <p:nvSpPr>
          <p:cNvPr id="6" name="TextBox 6"/>
          <p:cNvSpPr txBox="1"/>
          <p:nvPr/>
        </p:nvSpPr>
        <p:spPr>
          <a:xfrm>
            <a:off x="3049046" y="2306850"/>
            <a:ext cx="16447559" cy="7134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Step 7: Disposing of DVR After Removal</a:t>
            </a:r>
          </a:p>
        </p:txBody>
      </p:sp>
      <p:sp>
        <p:nvSpPr>
          <p:cNvPr id="7" name="Freeform 7"/>
          <p:cNvSpPr/>
          <p:nvPr/>
        </p:nvSpPr>
        <p:spPr>
          <a:xfrm>
            <a:off x="1219026" y="3587114"/>
            <a:ext cx="5780716" cy="5671186"/>
          </a:xfrm>
          <a:custGeom>
            <a:avLst/>
            <a:gdLst/>
            <a:ahLst/>
            <a:cxnLst/>
            <a:rect l="l" t="t" r="r" b="b"/>
            <a:pathLst>
              <a:path w="5780716" h="5671186">
                <a:moveTo>
                  <a:pt x="0" y="0"/>
                </a:moveTo>
                <a:lnTo>
                  <a:pt x="5780716" y="0"/>
                </a:lnTo>
                <a:lnTo>
                  <a:pt x="5780716" y="5671186"/>
                </a:lnTo>
                <a:lnTo>
                  <a:pt x="0" y="5671186"/>
                </a:lnTo>
                <a:lnTo>
                  <a:pt x="0" y="0"/>
                </a:lnTo>
                <a:close/>
              </a:path>
            </a:pathLst>
          </a:custGeom>
          <a:blipFill>
            <a:blip r:embed="rId6"/>
            <a:stretch>
              <a:fillRect/>
            </a:stretch>
          </a:blipFill>
        </p:spPr>
      </p:sp>
      <p:sp>
        <p:nvSpPr>
          <p:cNvPr id="8" name="TextBox 8"/>
          <p:cNvSpPr txBox="1"/>
          <p:nvPr/>
        </p:nvSpPr>
        <p:spPr>
          <a:xfrm>
            <a:off x="8780927" y="5638754"/>
            <a:ext cx="782812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person (provider or client) wrapping the DVR and disposing of it should wash their hands.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941583" y="4477639"/>
            <a:ext cx="11617945" cy="913257"/>
          </a:xfrm>
          <a:prstGeom prst="rect">
            <a:avLst/>
          </a:prstGeom>
        </p:spPr>
        <p:txBody>
          <a:bodyPr lIns="0" tIns="0" rIns="0" bIns="0" rtlCol="0" anchor="t">
            <a:spAutoFit/>
          </a:bodyPr>
          <a:lstStyle/>
          <a:p>
            <a:pPr algn="l">
              <a:lnSpc>
                <a:spcPts val="6624"/>
              </a:lnSpc>
            </a:pPr>
            <a:r>
              <a:rPr lang="en-US" sz="7200" b="1">
                <a:solidFill>
                  <a:srgbClr val="FFFFFF"/>
                </a:solidFill>
                <a:latin typeface="Roboto Condensed Bold"/>
                <a:ea typeface="Roboto Condensed Bold"/>
                <a:cs typeface="Roboto Condensed Bold"/>
                <a:sym typeface="Roboto Condensed Bold"/>
              </a:rPr>
              <a:t>CAB-LA Administration</a:t>
            </a:r>
          </a:p>
        </p:txBody>
      </p:sp>
      <p:grpSp>
        <p:nvGrpSpPr>
          <p:cNvPr id="3" name="Group 3"/>
          <p:cNvGrpSpPr/>
          <p:nvPr/>
        </p:nvGrpSpPr>
        <p:grpSpPr>
          <a:xfrm>
            <a:off x="1028700" y="3691823"/>
            <a:ext cx="4085044" cy="4115914"/>
            <a:chOff x="0" y="0"/>
            <a:chExt cx="5446726" cy="5487885"/>
          </a:xfrm>
        </p:grpSpPr>
        <p:sp>
          <p:nvSpPr>
            <p:cNvPr id="4" name="Freeform 4"/>
            <p:cNvSpPr/>
            <p:nvPr/>
          </p:nvSpPr>
          <p:spPr>
            <a:xfrm rot="-10800000">
              <a:off x="0" y="0"/>
              <a:ext cx="5446726" cy="5487885"/>
            </a:xfrm>
            <a:custGeom>
              <a:avLst/>
              <a:gdLst/>
              <a:ahLst/>
              <a:cxnLst/>
              <a:rect l="l" t="t" r="r" b="b"/>
              <a:pathLst>
                <a:path w="5446726" h="5487885">
                  <a:moveTo>
                    <a:pt x="0" y="0"/>
                  </a:moveTo>
                  <a:lnTo>
                    <a:pt x="5446726" y="0"/>
                  </a:lnTo>
                  <a:lnTo>
                    <a:pt x="5446726" y="5487885"/>
                  </a:lnTo>
                  <a:lnTo>
                    <a:pt x="0" y="548788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2158906" y="1890663"/>
              <a:ext cx="1727979" cy="720343"/>
            </a:xfrm>
            <a:prstGeom prst="rect">
              <a:avLst/>
            </a:prstGeom>
          </p:spPr>
          <p:txBody>
            <a:bodyPr lIns="0" tIns="0" rIns="0" bIns="0" rtlCol="0" anchor="t">
              <a:spAutoFit/>
            </a:bodyPr>
            <a:lstStyle/>
            <a:p>
              <a:pPr algn="ctr">
                <a:lnSpc>
                  <a:spcPts val="4242"/>
                </a:lnSpc>
              </a:pPr>
              <a:r>
                <a:rPr lang="en-US" sz="3030">
                  <a:solidFill>
                    <a:srgbClr val="A93291"/>
                  </a:solidFill>
                  <a:latin typeface="Aloja"/>
                  <a:ea typeface="Aloja"/>
                  <a:cs typeface="Aloja"/>
                  <a:sym typeface="Aloja"/>
                </a:rPr>
                <a:t>C</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3" name="TextBox 3"/>
          <p:cNvSpPr txBox="1"/>
          <p:nvPr/>
        </p:nvSpPr>
        <p:spPr>
          <a:xfrm>
            <a:off x="1630999" y="3683095"/>
            <a:ext cx="15628301" cy="5249671"/>
          </a:xfrm>
          <a:prstGeom prst="rect">
            <a:avLst/>
          </a:prstGeom>
        </p:spPr>
        <p:txBody>
          <a:bodyPr lIns="0" tIns="0" rIns="0" bIns="0" rtlCol="0" anchor="t">
            <a:spAutoFit/>
          </a:bodyPr>
          <a:lstStyle/>
          <a:p>
            <a:pPr marL="829403" lvl="1" indent="-414701" algn="l">
              <a:lnSpc>
                <a:spcPts val="4148"/>
              </a:lnSpc>
              <a:buFont typeface="Arial"/>
              <a:buChar char="•"/>
            </a:pPr>
            <a:r>
              <a:rPr lang="en-US" sz="3841">
                <a:solidFill>
                  <a:srgbClr val="000000"/>
                </a:solidFill>
                <a:latin typeface="Open Sans"/>
                <a:ea typeface="Open Sans"/>
                <a:cs typeface="Open Sans"/>
                <a:sym typeface="Open Sans"/>
              </a:rPr>
              <a:t>CAB-LA is a liquid suspension that is injected intramuscularly.  </a:t>
            </a:r>
          </a:p>
          <a:p>
            <a:pPr marL="829403" lvl="1" indent="-414701" algn="l">
              <a:lnSpc>
                <a:spcPts val="4148"/>
              </a:lnSpc>
              <a:buFont typeface="Arial"/>
              <a:buChar char="•"/>
            </a:pPr>
            <a:r>
              <a:rPr lang="en-US" sz="3841">
                <a:solidFill>
                  <a:srgbClr val="000000"/>
                </a:solidFill>
                <a:latin typeface="Open Sans"/>
                <a:ea typeface="Open Sans"/>
                <a:cs typeface="Open Sans"/>
                <a:sym typeface="Open Sans"/>
              </a:rPr>
              <a:t>The frequency of injections is specified in the injection schedule, and deviations from the schedule should be avoided. </a:t>
            </a:r>
          </a:p>
          <a:p>
            <a:pPr marL="829403" lvl="1" indent="-414701" algn="l">
              <a:lnSpc>
                <a:spcPts val="4148"/>
              </a:lnSpc>
              <a:buFont typeface="Arial"/>
              <a:buChar char="•"/>
            </a:pPr>
            <a:r>
              <a:rPr lang="en-US" sz="3841" b="1">
                <a:solidFill>
                  <a:srgbClr val="000000"/>
                </a:solidFill>
                <a:latin typeface="Open Sans Bold"/>
                <a:ea typeface="Open Sans Bold"/>
                <a:cs typeface="Open Sans Bold"/>
                <a:sym typeface="Open Sans Bold"/>
              </a:rPr>
              <a:t>Instructions for administering CAB-LA are divided into the following sections:</a:t>
            </a:r>
          </a:p>
          <a:p>
            <a:pPr marL="1658805" lvl="2" indent="-552935" algn="l">
              <a:lnSpc>
                <a:spcPts val="4148"/>
              </a:lnSpc>
              <a:buFont typeface="Arial"/>
              <a:buChar char="⚬"/>
            </a:pPr>
            <a:r>
              <a:rPr lang="en-US" sz="3841">
                <a:solidFill>
                  <a:srgbClr val="000000"/>
                </a:solidFill>
                <a:latin typeface="Open Sans"/>
                <a:ea typeface="Open Sans"/>
                <a:cs typeface="Open Sans"/>
                <a:sym typeface="Open Sans"/>
              </a:rPr>
              <a:t>Preparing the CAB-LA suspension for injection using the appropriate medical supplies and techniques</a:t>
            </a:r>
          </a:p>
          <a:p>
            <a:pPr marL="1658805" lvl="2" indent="-552935" algn="l">
              <a:lnSpc>
                <a:spcPts val="4148"/>
              </a:lnSpc>
              <a:buFont typeface="Arial"/>
              <a:buChar char="⚬"/>
            </a:pPr>
            <a:r>
              <a:rPr lang="en-US" sz="3841">
                <a:solidFill>
                  <a:srgbClr val="000000"/>
                </a:solidFill>
                <a:latin typeface="Open Sans"/>
                <a:ea typeface="Open Sans"/>
                <a:cs typeface="Open Sans"/>
                <a:sym typeface="Open Sans"/>
              </a:rPr>
              <a:t>Injecting CAB-LA intramuscularly by identifying the injection location and using the Z-track injection technique</a:t>
            </a:r>
          </a:p>
          <a:p>
            <a:pPr algn="l">
              <a:lnSpc>
                <a:spcPts val="4148"/>
              </a:lnSpc>
            </a:pPr>
            <a:endParaRPr lang="en-US" sz="3841">
              <a:solidFill>
                <a:srgbClr val="000000"/>
              </a:solidFill>
              <a:latin typeface="Open Sans"/>
              <a:ea typeface="Open Sans"/>
              <a:cs typeface="Open Sans"/>
              <a:sym typeface="Open Sans"/>
            </a:endParaRPr>
          </a:p>
        </p:txBody>
      </p:sp>
      <p:grpSp>
        <p:nvGrpSpPr>
          <p:cNvPr id="4" name="Group 4"/>
          <p:cNvGrpSpPr/>
          <p:nvPr/>
        </p:nvGrpSpPr>
        <p:grpSpPr>
          <a:xfrm>
            <a:off x="0" y="0"/>
            <a:ext cx="3440630" cy="3376067"/>
            <a:chOff x="0" y="0"/>
            <a:chExt cx="4587507" cy="4501423"/>
          </a:xfrm>
        </p:grpSpPr>
        <p:sp>
          <p:nvSpPr>
            <p:cNvPr id="5" name="Freeform 5"/>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665921" y="4621355"/>
            <a:ext cx="5549418" cy="4162064"/>
          </a:xfrm>
          <a:custGeom>
            <a:avLst/>
            <a:gdLst/>
            <a:ahLst/>
            <a:cxnLst/>
            <a:rect l="l" t="t" r="r" b="b"/>
            <a:pathLst>
              <a:path w="5549418" h="4162064">
                <a:moveTo>
                  <a:pt x="0" y="0"/>
                </a:moveTo>
                <a:lnTo>
                  <a:pt x="5549418" y="0"/>
                </a:lnTo>
                <a:lnTo>
                  <a:pt x="5549418" y="4162064"/>
                </a:lnTo>
                <a:lnTo>
                  <a:pt x="0" y="4162064"/>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3829673" y="2403882"/>
            <a:ext cx="1298043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1: Prepare Supplies Needed for injection</a:t>
            </a:r>
          </a:p>
        </p:txBody>
      </p:sp>
      <p:sp>
        <p:nvSpPr>
          <p:cNvPr id="9" name="TextBox 9"/>
          <p:cNvSpPr txBox="1"/>
          <p:nvPr/>
        </p:nvSpPr>
        <p:spPr>
          <a:xfrm>
            <a:off x="6737917" y="3906117"/>
            <a:ext cx="11041796" cy="5771304"/>
          </a:xfrm>
          <a:prstGeom prst="rect">
            <a:avLst/>
          </a:prstGeom>
        </p:spPr>
        <p:txBody>
          <a:bodyPr lIns="0" tIns="0" rIns="0" bIns="0" rtlCol="0" anchor="t">
            <a:spAutoFit/>
          </a:bodyPr>
          <a:lstStyle/>
          <a:p>
            <a:pPr algn="l">
              <a:lnSpc>
                <a:spcPts val="3260"/>
              </a:lnSpc>
            </a:pPr>
            <a:r>
              <a:rPr lang="en-US" sz="3018">
                <a:solidFill>
                  <a:srgbClr val="000000"/>
                </a:solidFill>
                <a:latin typeface="Open Sans"/>
                <a:ea typeface="Open Sans"/>
                <a:cs typeface="Open Sans"/>
                <a:sym typeface="Open Sans"/>
              </a:rPr>
              <a:t>The following supplies are needed for each CAB-LA injection: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Syringe (at least 5ml)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Needle for withdrawing CAB-LA from the vial into the syringe (“withdrawal needle”)</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23g 1 ½ inch needle for injection (“injection needle”), separate from the withdrawal needle</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A longer injection needle may be needed for those with BMI &gt; 30 kg/m2</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Non-sterile gloves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Alcohol wipes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Gauze pads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Sharps container </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Adhesive bandage (in case of bleeding) </a:t>
            </a:r>
          </a:p>
          <a:p>
            <a:pPr algn="l">
              <a:lnSpc>
                <a:spcPts val="3260"/>
              </a:lnSpc>
            </a:pPr>
            <a:endParaRPr lang="en-US" sz="3018">
              <a:solidFill>
                <a:srgbClr val="000000"/>
              </a:solidFill>
              <a:latin typeface="Open Sans"/>
              <a:ea typeface="Open Sans"/>
              <a:cs typeface="Open Sans"/>
              <a:sym typeface="Open Sans"/>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1028700" y="3795167"/>
            <a:ext cx="8599818" cy="4908452"/>
          </a:xfrm>
          <a:custGeom>
            <a:avLst/>
            <a:gdLst/>
            <a:ahLst/>
            <a:cxnLst/>
            <a:rect l="l" t="t" r="r" b="b"/>
            <a:pathLst>
              <a:path w="8599818" h="4908452">
                <a:moveTo>
                  <a:pt x="0" y="0"/>
                </a:moveTo>
                <a:lnTo>
                  <a:pt x="8599818" y="0"/>
                </a:lnTo>
                <a:lnTo>
                  <a:pt x="8599818" y="4908452"/>
                </a:lnTo>
                <a:lnTo>
                  <a:pt x="0" y="4908452"/>
                </a:lnTo>
                <a:lnTo>
                  <a:pt x="0" y="0"/>
                </a:lnTo>
                <a:close/>
              </a:path>
            </a:pathLst>
          </a:custGeom>
          <a:blipFill>
            <a:blip r:embed="rId6"/>
            <a:stretch>
              <a:fillRect r="-15492"/>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2: Preparing CAB-LA for Injection</a:t>
            </a:r>
          </a:p>
        </p:txBody>
      </p:sp>
      <p:sp>
        <p:nvSpPr>
          <p:cNvPr id="9" name="TextBox 9"/>
          <p:cNvSpPr txBox="1"/>
          <p:nvPr/>
        </p:nvSpPr>
        <p:spPr>
          <a:xfrm>
            <a:off x="10566725" y="5520575"/>
            <a:ext cx="6692575" cy="1505261"/>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Inspect the vial for foreign matter and to ensure the expiry date has not passed.</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235325"/>
            <a:ext cx="15497243" cy="1908175"/>
          </a:xfrm>
          <a:prstGeom prst="rect">
            <a:avLst/>
          </a:prstGeom>
        </p:spPr>
        <p:txBody>
          <a:bodyPr lIns="0" tIns="0" rIns="0" bIns="0" rtlCol="0" anchor="t">
            <a:spAutoFit/>
          </a:bodyPr>
          <a:lstStyle/>
          <a:p>
            <a:pPr algn="l">
              <a:lnSpc>
                <a:spcPts val="7699"/>
              </a:lnSpc>
            </a:pPr>
            <a:r>
              <a:rPr lang="en-US" sz="5499" b="1">
                <a:solidFill>
                  <a:srgbClr val="FFFFFF"/>
                </a:solidFill>
                <a:latin typeface="Roboto Condensed Bold"/>
                <a:ea typeface="Roboto Condensed Bold"/>
                <a:cs typeface="Roboto Condensed Bold"/>
                <a:sym typeface="Roboto Condensed Bold"/>
              </a:rPr>
              <a:t>How are each of the PrEP products used or administered?</a:t>
            </a:r>
          </a:p>
        </p:txBody>
      </p:sp>
      <p:sp>
        <p:nvSpPr>
          <p:cNvPr id="4" name="TextBox 4"/>
          <p:cNvSpPr txBox="1"/>
          <p:nvPr/>
        </p:nvSpPr>
        <p:spPr>
          <a:xfrm>
            <a:off x="1028700" y="5506537"/>
            <a:ext cx="15310731" cy="1393824"/>
          </a:xfrm>
          <a:prstGeom prst="rect">
            <a:avLst/>
          </a:prstGeom>
        </p:spPr>
        <p:txBody>
          <a:bodyPr lIns="0" tIns="0" rIns="0" bIns="0" rtlCol="0" anchor="t">
            <a:spAutoFit/>
          </a:bodyPr>
          <a:lstStyle/>
          <a:p>
            <a:pPr algn="l">
              <a:lnSpc>
                <a:spcPts val="5600"/>
              </a:lnSpc>
              <a:spcBef>
                <a:spcPct val="0"/>
              </a:spcBef>
            </a:pPr>
            <a:r>
              <a:rPr lang="en-US" sz="4000">
                <a:solidFill>
                  <a:srgbClr val="FFFFFF"/>
                </a:solidFill>
                <a:latin typeface="Open Sans"/>
                <a:ea typeface="Open Sans"/>
                <a:cs typeface="Open Sans"/>
                <a:sym typeface="Open Sans"/>
              </a:rPr>
              <a:t>Each PrEP product is used by or administered to clients in slightly different ways, as described next</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1028700" y="3996344"/>
            <a:ext cx="6895570" cy="5261956"/>
          </a:xfrm>
          <a:custGeom>
            <a:avLst/>
            <a:gdLst/>
            <a:ahLst/>
            <a:cxnLst/>
            <a:rect l="l" t="t" r="r" b="b"/>
            <a:pathLst>
              <a:path w="6895570" h="5261956">
                <a:moveTo>
                  <a:pt x="0" y="0"/>
                </a:moveTo>
                <a:lnTo>
                  <a:pt x="6895570" y="0"/>
                </a:lnTo>
                <a:lnTo>
                  <a:pt x="6895570" y="5261956"/>
                </a:lnTo>
                <a:lnTo>
                  <a:pt x="0" y="5261956"/>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3: Preparing CAB-LA for Injection</a:t>
            </a:r>
          </a:p>
        </p:txBody>
      </p:sp>
      <p:sp>
        <p:nvSpPr>
          <p:cNvPr id="9" name="TextBox 9"/>
          <p:cNvSpPr txBox="1"/>
          <p:nvPr/>
        </p:nvSpPr>
        <p:spPr>
          <a:xfrm>
            <a:off x="10566725" y="5520575"/>
            <a:ext cx="6692575" cy="2004299"/>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Vigorously shake the vial for 10 seconds to ensure uniform suspension and let bubbles subside after.</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7721275" y="3795167"/>
            <a:ext cx="9861938" cy="4895323"/>
          </a:xfrm>
          <a:custGeom>
            <a:avLst/>
            <a:gdLst/>
            <a:ahLst/>
            <a:cxnLst/>
            <a:rect l="l" t="t" r="r" b="b"/>
            <a:pathLst>
              <a:path w="9861938" h="4895323">
                <a:moveTo>
                  <a:pt x="0" y="0"/>
                </a:moveTo>
                <a:lnTo>
                  <a:pt x="9861938" y="0"/>
                </a:lnTo>
                <a:lnTo>
                  <a:pt x="9861938" y="4895323"/>
                </a:lnTo>
                <a:lnTo>
                  <a:pt x="0" y="4895323"/>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4: Preparing CAB-LA for Injection</a:t>
            </a:r>
          </a:p>
        </p:txBody>
      </p:sp>
      <p:sp>
        <p:nvSpPr>
          <p:cNvPr id="9" name="TextBox 9"/>
          <p:cNvSpPr txBox="1"/>
          <p:nvPr/>
        </p:nvSpPr>
        <p:spPr>
          <a:xfrm>
            <a:off x="1028700" y="5514011"/>
            <a:ext cx="6692575" cy="1505261"/>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Warm the vial with the heat from your hands if vial is cool, e.g., from refrigeration.</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844089" y="4464021"/>
            <a:ext cx="8299911" cy="5106073"/>
          </a:xfrm>
          <a:custGeom>
            <a:avLst/>
            <a:gdLst/>
            <a:ahLst/>
            <a:cxnLst/>
            <a:rect l="l" t="t" r="r" b="b"/>
            <a:pathLst>
              <a:path w="8299911" h="5106073">
                <a:moveTo>
                  <a:pt x="0" y="0"/>
                </a:moveTo>
                <a:lnTo>
                  <a:pt x="8299911" y="0"/>
                </a:lnTo>
                <a:lnTo>
                  <a:pt x="8299911" y="5106073"/>
                </a:lnTo>
                <a:lnTo>
                  <a:pt x="0" y="5106073"/>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5: Preparing CAB-LA for Injection</a:t>
            </a:r>
          </a:p>
        </p:txBody>
      </p:sp>
      <p:sp>
        <p:nvSpPr>
          <p:cNvPr id="9" name="TextBox 9"/>
          <p:cNvSpPr txBox="1"/>
          <p:nvPr/>
        </p:nvSpPr>
        <p:spPr>
          <a:xfrm>
            <a:off x="10117530" y="5330212"/>
            <a:ext cx="6692575" cy="1505261"/>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Inject 1ml of air into the vial then withdraw all liquid from the vial </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2219930" y="3795167"/>
            <a:ext cx="5929683" cy="5476820"/>
          </a:xfrm>
          <a:custGeom>
            <a:avLst/>
            <a:gdLst/>
            <a:ahLst/>
            <a:cxnLst/>
            <a:rect l="l" t="t" r="r" b="b"/>
            <a:pathLst>
              <a:path w="5929683" h="5476820">
                <a:moveTo>
                  <a:pt x="0" y="0"/>
                </a:moveTo>
                <a:lnTo>
                  <a:pt x="5929684" y="0"/>
                </a:lnTo>
                <a:lnTo>
                  <a:pt x="5929684" y="5476820"/>
                </a:lnTo>
                <a:lnTo>
                  <a:pt x="0" y="5476820"/>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6: Preparing CAB-LA for Injection</a:t>
            </a:r>
          </a:p>
        </p:txBody>
      </p:sp>
      <p:sp>
        <p:nvSpPr>
          <p:cNvPr id="9" name="TextBox 9"/>
          <p:cNvSpPr txBox="1"/>
          <p:nvPr/>
        </p:nvSpPr>
        <p:spPr>
          <a:xfrm>
            <a:off x="9893405" y="5791072"/>
            <a:ext cx="6692575" cy="1505261"/>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Discard any excess liquid from syringe so that exactly 3mls remain.</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TextBox 6"/>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7" name="TextBox 7"/>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7: Preparing CAB-LA for Injection</a:t>
            </a:r>
          </a:p>
        </p:txBody>
      </p:sp>
      <p:sp>
        <p:nvSpPr>
          <p:cNvPr id="8" name="TextBox 8"/>
          <p:cNvSpPr txBox="1"/>
          <p:nvPr/>
        </p:nvSpPr>
        <p:spPr>
          <a:xfrm>
            <a:off x="3859853" y="4916745"/>
            <a:ext cx="12726127" cy="2069628"/>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Exchange the withdrawal needle to the new injection needle prior to injection; injection needle should be 23 gauge 1 ½ inch, unless longer injection needle necessary (if BMI &gt; 30 kg/m2)</a:t>
            </a: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601612" y="3795167"/>
            <a:ext cx="7976738" cy="5158035"/>
          </a:xfrm>
          <a:custGeom>
            <a:avLst/>
            <a:gdLst/>
            <a:ahLst/>
            <a:cxnLst/>
            <a:rect l="l" t="t" r="r" b="b"/>
            <a:pathLst>
              <a:path w="7976738" h="5158035">
                <a:moveTo>
                  <a:pt x="0" y="0"/>
                </a:moveTo>
                <a:lnTo>
                  <a:pt x="7976738" y="0"/>
                </a:lnTo>
                <a:lnTo>
                  <a:pt x="7976738" y="5158035"/>
                </a:lnTo>
                <a:lnTo>
                  <a:pt x="0" y="5158035"/>
                </a:lnTo>
                <a:lnTo>
                  <a:pt x="0" y="0"/>
                </a:lnTo>
                <a:close/>
              </a:path>
            </a:pathLst>
          </a:custGeom>
          <a:blipFill>
            <a:blip r:embed="rId6"/>
            <a:stretch>
              <a:fillRect/>
            </a:stretch>
          </a:blipFill>
        </p:spPr>
      </p:sp>
      <p:sp>
        <p:nvSpPr>
          <p:cNvPr id="7" name="TextBox 7"/>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8" name="TextBox 8"/>
          <p:cNvSpPr txBox="1"/>
          <p:nvPr/>
        </p:nvSpPr>
        <p:spPr>
          <a:xfrm>
            <a:off x="4383014" y="2403882"/>
            <a:ext cx="1102078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8: Preparing CAB-LA for Injection</a:t>
            </a:r>
          </a:p>
        </p:txBody>
      </p:sp>
      <p:sp>
        <p:nvSpPr>
          <p:cNvPr id="9" name="TextBox 9"/>
          <p:cNvSpPr txBox="1"/>
          <p:nvPr/>
        </p:nvSpPr>
        <p:spPr>
          <a:xfrm>
            <a:off x="9144000" y="4542034"/>
            <a:ext cx="8524480" cy="4499492"/>
          </a:xfrm>
          <a:prstGeom prst="rect">
            <a:avLst/>
          </a:prstGeom>
        </p:spPr>
        <p:txBody>
          <a:bodyPr lIns="0" tIns="0" rIns="0" bIns="0" rtlCol="0" anchor="t">
            <a:spAutoFit/>
          </a:bodyPr>
          <a:lstStyle/>
          <a:p>
            <a:pPr algn="l">
              <a:lnSpc>
                <a:spcPts val="3952"/>
              </a:lnSpc>
            </a:pPr>
            <a:r>
              <a:rPr lang="en-US" sz="3659">
                <a:solidFill>
                  <a:srgbClr val="000000"/>
                </a:solidFill>
                <a:latin typeface="Open Sans"/>
                <a:ea typeface="Open Sans"/>
                <a:cs typeface="Open Sans"/>
                <a:sym typeface="Open Sans"/>
              </a:rPr>
              <a:t>Draw up suspension into syringe immediately prior to intended use </a:t>
            </a:r>
          </a:p>
          <a:p>
            <a:pPr marL="790081" lvl="1" indent="-395041" algn="l">
              <a:lnSpc>
                <a:spcPts val="3952"/>
              </a:lnSpc>
              <a:buFont typeface="Arial"/>
              <a:buChar char="•"/>
            </a:pPr>
            <a:r>
              <a:rPr lang="en-US" sz="3659">
                <a:solidFill>
                  <a:srgbClr val="000000"/>
                </a:solidFill>
                <a:latin typeface="Open Sans"/>
                <a:ea typeface="Open Sans"/>
                <a:cs typeface="Open Sans"/>
                <a:sym typeface="Open Sans"/>
              </a:rPr>
              <a:t>CAB-LA may remain in syringe for up to 2 hours but then must be discarded if not used.</a:t>
            </a:r>
          </a:p>
          <a:p>
            <a:pPr marL="790081" lvl="1" indent="-395041" algn="l">
              <a:lnSpc>
                <a:spcPts val="3952"/>
              </a:lnSpc>
              <a:buFont typeface="Arial"/>
              <a:buChar char="•"/>
            </a:pPr>
            <a:r>
              <a:rPr lang="en-US" sz="3659">
                <a:solidFill>
                  <a:srgbClr val="000000"/>
                </a:solidFill>
                <a:latin typeface="Open Sans"/>
                <a:ea typeface="Open Sans"/>
                <a:cs typeface="Open Sans"/>
                <a:sym typeface="Open Sans"/>
              </a:rPr>
              <a:t>Refrigeration of the suspension in the syringe will not extend the 2-hour maximum.</a:t>
            </a:r>
          </a:p>
          <a:p>
            <a:pPr algn="l">
              <a:lnSpc>
                <a:spcPts val="3952"/>
              </a:lnSpc>
            </a:pPr>
            <a:endParaRPr lang="en-US" sz="3659">
              <a:solidFill>
                <a:srgbClr val="000000"/>
              </a:solidFill>
              <a:latin typeface="Open Sans"/>
              <a:ea typeface="Open Sans"/>
              <a:cs typeface="Open Sans"/>
              <a:sym typeface="Open San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grpSp>
        <p:nvGrpSpPr>
          <p:cNvPr id="6" name="Group 6"/>
          <p:cNvGrpSpPr>
            <a:grpSpLocks noChangeAspect="1"/>
          </p:cNvGrpSpPr>
          <p:nvPr/>
        </p:nvGrpSpPr>
        <p:grpSpPr>
          <a:xfrm>
            <a:off x="10339692" y="4112024"/>
            <a:ext cx="6534348" cy="5246370"/>
            <a:chOff x="0" y="0"/>
            <a:chExt cx="7467600" cy="5995670"/>
          </a:xfrm>
        </p:grpSpPr>
        <p:sp>
          <p:nvSpPr>
            <p:cNvPr id="7" name="Freeform 7"/>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8" name="Freeform 8"/>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9" name="Freeform 9"/>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10" name="Freeform 10"/>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6"/>
              <a:stretch>
                <a:fillRect t="-733" b="-733"/>
              </a:stretch>
            </a:blipFill>
          </p:spPr>
        </p:sp>
      </p:grpSp>
      <p:sp>
        <p:nvSpPr>
          <p:cNvPr id="11" name="TextBox 11"/>
          <p:cNvSpPr txBox="1"/>
          <p:nvPr/>
        </p:nvSpPr>
        <p:spPr>
          <a:xfrm>
            <a:off x="3859853"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CAB-LA Administration</a:t>
            </a:r>
          </a:p>
        </p:txBody>
      </p:sp>
      <p:sp>
        <p:nvSpPr>
          <p:cNvPr id="12" name="TextBox 12"/>
          <p:cNvSpPr txBox="1"/>
          <p:nvPr/>
        </p:nvSpPr>
        <p:spPr>
          <a:xfrm>
            <a:off x="3859853" y="2212802"/>
            <a:ext cx="13770484"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Now that you’ve reviewed the supplies needed and steps for preparing CAB-LA for injection, it’s time to determine the injection location and administer the CAB-LA injection.</a:t>
            </a:r>
          </a:p>
        </p:txBody>
      </p:sp>
      <p:sp>
        <p:nvSpPr>
          <p:cNvPr id="13" name="TextBox 13"/>
          <p:cNvSpPr txBox="1"/>
          <p:nvPr/>
        </p:nvSpPr>
        <p:spPr>
          <a:xfrm>
            <a:off x="1028700" y="4626260"/>
            <a:ext cx="7762987" cy="2453180"/>
          </a:xfrm>
          <a:prstGeom prst="rect">
            <a:avLst/>
          </a:prstGeom>
        </p:spPr>
        <p:txBody>
          <a:bodyPr lIns="0" tIns="0" rIns="0" bIns="0" rtlCol="0" anchor="t">
            <a:spAutoFit/>
          </a:bodyPr>
          <a:lstStyle/>
          <a:p>
            <a:pPr algn="ctr">
              <a:lnSpc>
                <a:spcPts val="6533"/>
              </a:lnSpc>
              <a:spcBef>
                <a:spcPct val="0"/>
              </a:spcBef>
            </a:pPr>
            <a:r>
              <a:rPr lang="en-US" sz="4666" b="1">
                <a:solidFill>
                  <a:srgbClr val="000000"/>
                </a:solidFill>
                <a:latin typeface="Roboto Condensed Bold"/>
                <a:ea typeface="Roboto Condensed Bold"/>
                <a:cs typeface="Roboto Condensed Bold"/>
                <a:sym typeface="Roboto Condensed Bold"/>
              </a:rPr>
              <a:t>This animated video depicts the injection procedures to be used to administer CAB-LA</a:t>
            </a:r>
          </a:p>
        </p:txBody>
      </p:sp>
      <p:sp>
        <p:nvSpPr>
          <p:cNvPr id="14" name="TextBox 14"/>
          <p:cNvSpPr txBox="1"/>
          <p:nvPr/>
        </p:nvSpPr>
        <p:spPr>
          <a:xfrm>
            <a:off x="1028700" y="8809572"/>
            <a:ext cx="7762987" cy="802206"/>
          </a:xfrm>
          <a:prstGeom prst="rect">
            <a:avLst/>
          </a:prstGeom>
        </p:spPr>
        <p:txBody>
          <a:bodyPr lIns="0" tIns="0" rIns="0" bIns="0" rtlCol="0" anchor="t">
            <a:spAutoFit/>
          </a:bodyPr>
          <a:lstStyle/>
          <a:p>
            <a:pPr algn="ctr">
              <a:lnSpc>
                <a:spcPts val="6533"/>
              </a:lnSpc>
              <a:spcBef>
                <a:spcPct val="0"/>
              </a:spcBef>
            </a:pPr>
            <a:r>
              <a:rPr lang="en-US" sz="4666" b="1">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869495"/>
            <a:ext cx="15497243" cy="2879725"/>
          </a:xfrm>
          <a:prstGeom prst="rect">
            <a:avLst/>
          </a:prstGeom>
        </p:spPr>
        <p:txBody>
          <a:bodyPr lIns="0" tIns="0" rIns="0" bIns="0" rtlCol="0" anchor="t">
            <a:spAutoFit/>
          </a:bodyPr>
          <a:lstStyle/>
          <a:p>
            <a:pPr algn="l">
              <a:lnSpc>
                <a:spcPts val="7699"/>
              </a:lnSpc>
            </a:pPr>
            <a:r>
              <a:rPr lang="en-US" sz="5499" b="1">
                <a:solidFill>
                  <a:srgbClr val="FFFFFF"/>
                </a:solidFill>
                <a:latin typeface="Roboto Condensed Bold"/>
                <a:ea typeface="Roboto Condensed Bold"/>
                <a:cs typeface="Roboto Condensed Bold"/>
                <a:sym typeface="Roboto Condensed Bold"/>
              </a:rPr>
              <a:t>Now that you've watched the video, let’s review the steps on the procedures for identifying the injection location and injecting CAB-LA.</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841472"/>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Identifying Injection Site</a:t>
            </a:r>
          </a:p>
        </p:txBody>
      </p:sp>
      <p:sp>
        <p:nvSpPr>
          <p:cNvPr id="3" name="TextBox 3"/>
          <p:cNvSpPr txBox="1"/>
          <p:nvPr/>
        </p:nvSpPr>
        <p:spPr>
          <a:xfrm>
            <a:off x="811741" y="3279837"/>
            <a:ext cx="13770484"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CAB-LA should be injected intramuscularly in either the ventrogluteal or dorsogluteal location.</a:t>
            </a:r>
          </a:p>
        </p:txBody>
      </p:sp>
      <p:sp>
        <p:nvSpPr>
          <p:cNvPr id="4" name="TextBox 4"/>
          <p:cNvSpPr txBox="1"/>
          <p:nvPr/>
        </p:nvSpPr>
        <p:spPr>
          <a:xfrm>
            <a:off x="811741" y="5181600"/>
            <a:ext cx="13770484" cy="26728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Providers should consult their national guidelines for which injection site is recommended. </a:t>
            </a:r>
          </a:p>
          <a:p>
            <a:pPr algn="l">
              <a:lnSpc>
                <a:spcPts val="4263"/>
              </a:lnSpc>
            </a:pPr>
            <a:endParaRPr lang="en-US" sz="3841">
              <a:solidFill>
                <a:srgbClr val="000000"/>
              </a:solidFill>
              <a:latin typeface="Open Sans"/>
              <a:ea typeface="Open Sans"/>
              <a:cs typeface="Open Sans"/>
              <a:sym typeface="Open Sans"/>
            </a:endParaRPr>
          </a:p>
          <a:p>
            <a:pPr algn="l">
              <a:lnSpc>
                <a:spcPts val="4263"/>
              </a:lnSpc>
            </a:pPr>
            <a:r>
              <a:rPr lang="en-US" sz="3841">
                <a:solidFill>
                  <a:srgbClr val="000000"/>
                </a:solidFill>
                <a:latin typeface="Open Sans"/>
                <a:ea typeface="Open Sans"/>
                <a:cs typeface="Open Sans"/>
                <a:sym typeface="Open Sans"/>
              </a:rPr>
              <a:t>The dorsogluteal site is not considered the preferred site, primarily due to proximity of the sciatic nerve.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Ventrogluteal Injection</a:t>
            </a:r>
          </a:p>
        </p:txBody>
      </p:sp>
      <p:sp>
        <p:nvSpPr>
          <p:cNvPr id="3" name="TextBox 3"/>
          <p:cNvSpPr txBox="1"/>
          <p:nvPr/>
        </p:nvSpPr>
        <p:spPr>
          <a:xfrm>
            <a:off x="811741" y="2746678"/>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1:</a:t>
            </a:r>
            <a:r>
              <a:rPr lang="en-US" sz="3841">
                <a:solidFill>
                  <a:srgbClr val="000000"/>
                </a:solidFill>
                <a:latin typeface="Open Sans"/>
                <a:ea typeface="Open Sans"/>
                <a:cs typeface="Open Sans"/>
                <a:sym typeface="Open Sans"/>
              </a:rPr>
              <a:t> </a:t>
            </a:r>
          </a:p>
        </p:txBody>
      </p:sp>
      <p:sp>
        <p:nvSpPr>
          <p:cNvPr id="4" name="TextBox 4"/>
          <p:cNvSpPr txBox="1"/>
          <p:nvPr/>
        </p:nvSpPr>
        <p:spPr>
          <a:xfrm>
            <a:off x="2810202" y="2746678"/>
            <a:ext cx="13770484"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Place the heel of your hand on the client’s greater trochanter and the index finger on or toward the anterior superior iliac spine.</a:t>
            </a:r>
          </a:p>
        </p:txBody>
      </p:sp>
      <p:grpSp>
        <p:nvGrpSpPr>
          <p:cNvPr id="5" name="Group 5"/>
          <p:cNvGrpSpPr/>
          <p:nvPr/>
        </p:nvGrpSpPr>
        <p:grpSpPr>
          <a:xfrm>
            <a:off x="4095768" y="5143500"/>
            <a:ext cx="10096465" cy="4691344"/>
            <a:chOff x="0" y="0"/>
            <a:chExt cx="1178832" cy="547747"/>
          </a:xfrm>
        </p:grpSpPr>
        <p:sp>
          <p:nvSpPr>
            <p:cNvPr id="6" name="Freeform 6"/>
            <p:cNvSpPr/>
            <p:nvPr/>
          </p:nvSpPr>
          <p:spPr>
            <a:xfrm>
              <a:off x="0" y="0"/>
              <a:ext cx="1178832" cy="547747"/>
            </a:xfrm>
            <a:custGeom>
              <a:avLst/>
              <a:gdLst/>
              <a:ahLst/>
              <a:cxnLst/>
              <a:rect l="l" t="t" r="r" b="b"/>
              <a:pathLst>
                <a:path w="1178832" h="547747">
                  <a:moveTo>
                    <a:pt x="13036" y="0"/>
                  </a:moveTo>
                  <a:lnTo>
                    <a:pt x="1165796" y="0"/>
                  </a:lnTo>
                  <a:cubicBezTo>
                    <a:pt x="1169253" y="0"/>
                    <a:pt x="1172569" y="1373"/>
                    <a:pt x="1175014" y="3818"/>
                  </a:cubicBezTo>
                  <a:cubicBezTo>
                    <a:pt x="1177458" y="6263"/>
                    <a:pt x="1178832" y="9578"/>
                    <a:pt x="1178832" y="13036"/>
                  </a:cubicBezTo>
                  <a:lnTo>
                    <a:pt x="1178832" y="534711"/>
                  </a:lnTo>
                  <a:cubicBezTo>
                    <a:pt x="1178832" y="541910"/>
                    <a:pt x="1172995" y="547747"/>
                    <a:pt x="1165796" y="547747"/>
                  </a:cubicBezTo>
                  <a:lnTo>
                    <a:pt x="13036" y="547747"/>
                  </a:lnTo>
                  <a:cubicBezTo>
                    <a:pt x="5836" y="547747"/>
                    <a:pt x="0" y="541910"/>
                    <a:pt x="0" y="534711"/>
                  </a:cubicBezTo>
                  <a:lnTo>
                    <a:pt x="0" y="13036"/>
                  </a:lnTo>
                  <a:cubicBezTo>
                    <a:pt x="0" y="9578"/>
                    <a:pt x="1373" y="6263"/>
                    <a:pt x="3818" y="3818"/>
                  </a:cubicBezTo>
                  <a:cubicBezTo>
                    <a:pt x="6263" y="1373"/>
                    <a:pt x="9578" y="0"/>
                    <a:pt x="13036" y="0"/>
                  </a:cubicBezTo>
                  <a:close/>
                </a:path>
              </a:pathLst>
            </a:custGeom>
            <a:blipFill>
              <a:blip r:embed="rId2"/>
              <a:stretch>
                <a:fillRect t="-2731" b="-9746"/>
              </a:stretch>
            </a:blipFill>
          </p:spPr>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grpSp>
        <p:nvGrpSpPr>
          <p:cNvPr id="2" name="Group 2"/>
          <p:cNvGrpSpPr/>
          <p:nvPr/>
        </p:nvGrpSpPr>
        <p:grpSpPr>
          <a:xfrm>
            <a:off x="0" y="1473886"/>
            <a:ext cx="6890347" cy="6796796"/>
            <a:chOff x="0" y="0"/>
            <a:chExt cx="9187129" cy="9062394"/>
          </a:xfrm>
        </p:grpSpPr>
        <p:sp>
          <p:nvSpPr>
            <p:cNvPr id="3" name="Freeform 3"/>
            <p:cNvSpPr/>
            <p:nvPr/>
          </p:nvSpPr>
          <p:spPr>
            <a:xfrm rot="1758426">
              <a:off x="1161044" y="1261722"/>
              <a:ext cx="6865041" cy="6538951"/>
            </a:xfrm>
            <a:custGeom>
              <a:avLst/>
              <a:gdLst/>
              <a:ahLst/>
              <a:cxnLst/>
              <a:rect l="l" t="t" r="r" b="b"/>
              <a:pathLst>
                <a:path w="6865041" h="653895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385307" y="2359491"/>
              <a:ext cx="2416516" cy="4343412"/>
            </a:xfrm>
            <a:custGeom>
              <a:avLst/>
              <a:gdLst/>
              <a:ahLst/>
              <a:cxnLst/>
              <a:rect l="l" t="t" r="r" b="b"/>
              <a:pathLst>
                <a:path w="2416516" h="4343412">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5443934" y="4066432"/>
            <a:ext cx="10774501" cy="2229612"/>
          </a:xfrm>
          <a:prstGeom prst="rect">
            <a:avLst/>
          </a:prstGeom>
        </p:spPr>
        <p:txBody>
          <a:bodyPr lIns="0" tIns="0" rIns="0" bIns="0" rtlCol="0" anchor="t">
            <a:spAutoFit/>
          </a:bodyPr>
          <a:lstStyle/>
          <a:p>
            <a:pPr algn="l">
              <a:lnSpc>
                <a:spcPts val="8784"/>
              </a:lnSpc>
            </a:pPr>
            <a:r>
              <a:rPr lang="en-US" sz="7200" b="1" spc="381">
                <a:solidFill>
                  <a:srgbClr val="FFFFFF"/>
                </a:solidFill>
                <a:latin typeface="Roboto Condensed Bold"/>
                <a:ea typeface="Roboto Condensed Bold"/>
                <a:cs typeface="Roboto Condensed Bold"/>
                <a:sym typeface="Roboto Condensed Bold"/>
              </a:rPr>
              <a:t>TDF-based Oral PrEP Administration</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Ventrogluteal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2:</a:t>
            </a:r>
            <a:r>
              <a:rPr lang="en-US" sz="3841">
                <a:solidFill>
                  <a:srgbClr val="000000"/>
                </a:solidFill>
                <a:latin typeface="Open Sans"/>
                <a:ea typeface="Open Sans"/>
                <a:cs typeface="Open Sans"/>
                <a:sym typeface="Open Sans"/>
              </a:rPr>
              <a:t> </a:t>
            </a:r>
          </a:p>
        </p:txBody>
      </p:sp>
      <p:grpSp>
        <p:nvGrpSpPr>
          <p:cNvPr id="4" name="Group 4"/>
          <p:cNvGrpSpPr/>
          <p:nvPr/>
        </p:nvGrpSpPr>
        <p:grpSpPr>
          <a:xfrm>
            <a:off x="3500735" y="4628185"/>
            <a:ext cx="11069572" cy="5143500"/>
            <a:chOff x="0" y="0"/>
            <a:chExt cx="1178832" cy="547747"/>
          </a:xfrm>
        </p:grpSpPr>
        <p:sp>
          <p:nvSpPr>
            <p:cNvPr id="5" name="Freeform 5"/>
            <p:cNvSpPr/>
            <p:nvPr/>
          </p:nvSpPr>
          <p:spPr>
            <a:xfrm>
              <a:off x="0" y="0"/>
              <a:ext cx="1178832" cy="547747"/>
            </a:xfrm>
            <a:custGeom>
              <a:avLst/>
              <a:gdLst/>
              <a:ahLst/>
              <a:cxnLst/>
              <a:rect l="l" t="t" r="r" b="b"/>
              <a:pathLst>
                <a:path w="1178832" h="547747">
                  <a:moveTo>
                    <a:pt x="11890" y="0"/>
                  </a:moveTo>
                  <a:lnTo>
                    <a:pt x="1166942" y="0"/>
                  </a:lnTo>
                  <a:cubicBezTo>
                    <a:pt x="1170095" y="0"/>
                    <a:pt x="1173119" y="1253"/>
                    <a:pt x="1175349" y="3482"/>
                  </a:cubicBezTo>
                  <a:cubicBezTo>
                    <a:pt x="1177579" y="5712"/>
                    <a:pt x="1178832" y="8736"/>
                    <a:pt x="1178832" y="11890"/>
                  </a:cubicBezTo>
                  <a:lnTo>
                    <a:pt x="1178832" y="535857"/>
                  </a:lnTo>
                  <a:cubicBezTo>
                    <a:pt x="1178832" y="542423"/>
                    <a:pt x="1173508" y="547747"/>
                    <a:pt x="1166942" y="547747"/>
                  </a:cubicBezTo>
                  <a:lnTo>
                    <a:pt x="11890" y="547747"/>
                  </a:lnTo>
                  <a:cubicBezTo>
                    <a:pt x="5323" y="547747"/>
                    <a:pt x="0" y="542423"/>
                    <a:pt x="0" y="535857"/>
                  </a:cubicBezTo>
                  <a:lnTo>
                    <a:pt x="0" y="11890"/>
                  </a:lnTo>
                  <a:cubicBezTo>
                    <a:pt x="0" y="5323"/>
                    <a:pt x="5323" y="0"/>
                    <a:pt x="11890" y="0"/>
                  </a:cubicBezTo>
                  <a:close/>
                </a:path>
              </a:pathLst>
            </a:custGeom>
            <a:blipFill>
              <a:blip r:embed="rId2"/>
              <a:stretch>
                <a:fillRect t="-3757" b="-8777"/>
              </a:stretch>
            </a:blipFill>
          </p:spPr>
        </p:sp>
      </p:grpSp>
      <p:sp>
        <p:nvSpPr>
          <p:cNvPr id="6" name="TextBox 6"/>
          <p:cNvSpPr txBox="1"/>
          <p:nvPr/>
        </p:nvSpPr>
        <p:spPr>
          <a:xfrm>
            <a:off x="2810202" y="2510732"/>
            <a:ext cx="13770484"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Stretch the middle finger away from the index finger creating a triangle.</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Ventrogluteal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3:</a:t>
            </a:r>
            <a:r>
              <a:rPr lang="en-US" sz="3841">
                <a:solidFill>
                  <a:srgbClr val="000000"/>
                </a:solidFill>
                <a:latin typeface="Open Sans"/>
                <a:ea typeface="Open Sans"/>
                <a:cs typeface="Open Sans"/>
                <a:sym typeface="Open Sans"/>
              </a:rPr>
              <a:t> </a:t>
            </a:r>
          </a:p>
        </p:txBody>
      </p:sp>
      <p:grpSp>
        <p:nvGrpSpPr>
          <p:cNvPr id="4" name="Group 4"/>
          <p:cNvGrpSpPr/>
          <p:nvPr/>
        </p:nvGrpSpPr>
        <p:grpSpPr>
          <a:xfrm>
            <a:off x="3572712" y="4844862"/>
            <a:ext cx="10925618" cy="5091730"/>
            <a:chOff x="0" y="0"/>
            <a:chExt cx="1175331" cy="547747"/>
          </a:xfrm>
        </p:grpSpPr>
        <p:sp>
          <p:nvSpPr>
            <p:cNvPr id="5" name="Freeform 5"/>
            <p:cNvSpPr/>
            <p:nvPr/>
          </p:nvSpPr>
          <p:spPr>
            <a:xfrm>
              <a:off x="0" y="0"/>
              <a:ext cx="1175331" cy="547747"/>
            </a:xfrm>
            <a:custGeom>
              <a:avLst/>
              <a:gdLst/>
              <a:ahLst/>
              <a:cxnLst/>
              <a:rect l="l" t="t" r="r" b="b"/>
              <a:pathLst>
                <a:path w="1175331" h="547747">
                  <a:moveTo>
                    <a:pt x="12046" y="0"/>
                  </a:moveTo>
                  <a:lnTo>
                    <a:pt x="1163285" y="0"/>
                  </a:lnTo>
                  <a:cubicBezTo>
                    <a:pt x="1166480" y="0"/>
                    <a:pt x="1169544" y="1269"/>
                    <a:pt x="1171803" y="3528"/>
                  </a:cubicBezTo>
                  <a:cubicBezTo>
                    <a:pt x="1174062" y="5787"/>
                    <a:pt x="1175331" y="8851"/>
                    <a:pt x="1175331" y="12046"/>
                  </a:cubicBezTo>
                  <a:lnTo>
                    <a:pt x="1175331" y="535700"/>
                  </a:lnTo>
                  <a:cubicBezTo>
                    <a:pt x="1175331" y="538895"/>
                    <a:pt x="1174062" y="541959"/>
                    <a:pt x="1171803" y="544218"/>
                  </a:cubicBezTo>
                  <a:cubicBezTo>
                    <a:pt x="1169544" y="546477"/>
                    <a:pt x="1166480" y="547747"/>
                    <a:pt x="1163285" y="547747"/>
                  </a:cubicBezTo>
                  <a:lnTo>
                    <a:pt x="12046" y="547747"/>
                  </a:lnTo>
                  <a:cubicBezTo>
                    <a:pt x="8851" y="547747"/>
                    <a:pt x="5787" y="546477"/>
                    <a:pt x="3528" y="544218"/>
                  </a:cubicBezTo>
                  <a:cubicBezTo>
                    <a:pt x="1269" y="541959"/>
                    <a:pt x="0" y="538895"/>
                    <a:pt x="0" y="535700"/>
                  </a:cubicBezTo>
                  <a:lnTo>
                    <a:pt x="0" y="12046"/>
                  </a:lnTo>
                  <a:cubicBezTo>
                    <a:pt x="0" y="8851"/>
                    <a:pt x="1269" y="5787"/>
                    <a:pt x="3528" y="3528"/>
                  </a:cubicBezTo>
                  <a:cubicBezTo>
                    <a:pt x="5787" y="1269"/>
                    <a:pt x="8851" y="0"/>
                    <a:pt x="12046" y="0"/>
                  </a:cubicBezTo>
                  <a:close/>
                </a:path>
              </a:pathLst>
            </a:custGeom>
            <a:blipFill>
              <a:blip r:embed="rId2"/>
              <a:stretch>
                <a:fillRect t="-410" r="-1886" b="-10431"/>
              </a:stretch>
            </a:blipFill>
          </p:spPr>
        </p:sp>
      </p:grpSp>
      <p:sp>
        <p:nvSpPr>
          <p:cNvPr id="6" name="TextBox 6"/>
          <p:cNvSpPr txBox="1"/>
          <p:nvPr/>
        </p:nvSpPr>
        <p:spPr>
          <a:xfrm>
            <a:off x="2810202" y="2527291"/>
            <a:ext cx="14449098" cy="26728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Find the injection site which is formed from the triangle created by the index finger, middle finger, and the iliac crest.</a:t>
            </a:r>
          </a:p>
          <a:p>
            <a:pPr algn="l">
              <a:lnSpc>
                <a:spcPts val="4263"/>
              </a:lnSpc>
            </a:pPr>
            <a:r>
              <a:rPr lang="en-US" sz="3841">
                <a:solidFill>
                  <a:srgbClr val="000000"/>
                </a:solidFill>
                <a:latin typeface="Open Sans"/>
                <a:ea typeface="Open Sans"/>
                <a:cs typeface="Open Sans"/>
                <a:sym typeface="Open Sans"/>
              </a:rPr>
              <a:t>The injection site is within this triangle and should be visualized or marked ("X") with a pen or marker.</a:t>
            </a:r>
          </a:p>
          <a:p>
            <a:pPr algn="l">
              <a:lnSpc>
                <a:spcPts val="4263"/>
              </a:lnSpc>
            </a:pPr>
            <a:endParaRPr lang="en-US" sz="3841">
              <a:solidFill>
                <a:srgbClr val="000000"/>
              </a:solidFill>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Dorsogluteal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1:</a:t>
            </a:r>
            <a:r>
              <a:rPr lang="en-US" sz="3841">
                <a:solidFill>
                  <a:srgbClr val="000000"/>
                </a:solidFill>
                <a:latin typeface="Open Sans"/>
                <a:ea typeface="Open Sans"/>
                <a:cs typeface="Open Sans"/>
                <a:sym typeface="Open Sans"/>
              </a:rPr>
              <a:t> </a:t>
            </a:r>
          </a:p>
        </p:txBody>
      </p:sp>
      <p:sp>
        <p:nvSpPr>
          <p:cNvPr id="4" name="TextBox 4"/>
          <p:cNvSpPr txBox="1"/>
          <p:nvPr/>
        </p:nvSpPr>
        <p:spPr>
          <a:xfrm>
            <a:off x="2810202" y="2488780"/>
            <a:ext cx="1444909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On either side of the buttocks, make a horizontal line from the top of the gluteal cleft (the crack between the buttocks) laterally toward the hip</a:t>
            </a:r>
          </a:p>
        </p:txBody>
      </p:sp>
      <p:grpSp>
        <p:nvGrpSpPr>
          <p:cNvPr id="5" name="Group 5"/>
          <p:cNvGrpSpPr/>
          <p:nvPr/>
        </p:nvGrpSpPr>
        <p:grpSpPr>
          <a:xfrm>
            <a:off x="6494361" y="4094785"/>
            <a:ext cx="5299277" cy="5658815"/>
            <a:chOff x="0" y="0"/>
            <a:chExt cx="7065703" cy="7545087"/>
          </a:xfrm>
        </p:grpSpPr>
        <p:sp>
          <p:nvSpPr>
            <p:cNvPr id="6" name="Freeform 6"/>
            <p:cNvSpPr/>
            <p:nvPr/>
          </p:nvSpPr>
          <p:spPr>
            <a:xfrm>
              <a:off x="0" y="224721"/>
              <a:ext cx="7065703" cy="7320366"/>
            </a:xfrm>
            <a:custGeom>
              <a:avLst/>
              <a:gdLst/>
              <a:ahLst/>
              <a:cxnLst/>
              <a:rect l="l" t="t" r="r" b="b"/>
              <a:pathLst>
                <a:path w="7065703" h="7320366">
                  <a:moveTo>
                    <a:pt x="0" y="0"/>
                  </a:moveTo>
                  <a:lnTo>
                    <a:pt x="7065703" y="0"/>
                  </a:lnTo>
                  <a:lnTo>
                    <a:pt x="7065703" y="7320366"/>
                  </a:lnTo>
                  <a:lnTo>
                    <a:pt x="0" y="7320366"/>
                  </a:lnTo>
                  <a:lnTo>
                    <a:pt x="0" y="0"/>
                  </a:lnTo>
                  <a:close/>
                </a:path>
              </a:pathLst>
            </a:custGeom>
            <a:blipFill>
              <a:blip r:embed="rId2"/>
              <a:stretch>
                <a:fillRect t="-3069"/>
              </a:stretch>
            </a:blipFill>
          </p:spPr>
        </p:sp>
        <p:sp>
          <p:nvSpPr>
            <p:cNvPr id="7" name="AutoShape 7"/>
            <p:cNvSpPr/>
            <p:nvPr/>
          </p:nvSpPr>
          <p:spPr>
            <a:xfrm>
              <a:off x="482534" y="3683305"/>
              <a:ext cx="6100634" cy="0"/>
            </a:xfrm>
            <a:prstGeom prst="line">
              <a:avLst/>
            </a:prstGeom>
            <a:ln w="178477" cap="flat">
              <a:solidFill>
                <a:srgbClr val="000000"/>
              </a:solidFill>
              <a:prstDash val="sysDot"/>
              <a:headEnd type="none" w="sm" len="sm"/>
              <a:tailEnd type="none" w="sm" len="sm"/>
            </a:ln>
          </p:spPr>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Dorsogluteal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2:</a:t>
            </a:r>
            <a:r>
              <a:rPr lang="en-US" sz="3841">
                <a:solidFill>
                  <a:srgbClr val="000000"/>
                </a:solidFill>
                <a:latin typeface="Open Sans"/>
                <a:ea typeface="Open Sans"/>
                <a:cs typeface="Open Sans"/>
                <a:sym typeface="Open Sans"/>
              </a:rPr>
              <a:t> </a:t>
            </a:r>
          </a:p>
        </p:txBody>
      </p:sp>
      <p:sp>
        <p:nvSpPr>
          <p:cNvPr id="4" name="TextBox 4"/>
          <p:cNvSpPr txBox="1"/>
          <p:nvPr/>
        </p:nvSpPr>
        <p:spPr>
          <a:xfrm>
            <a:off x="2810202" y="2488780"/>
            <a:ext cx="14449098" cy="3739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Midway on that line, make a vertical line extending upward about 7 ½ cm (3 inches) and downward about half way down the buttock.</a:t>
            </a:r>
          </a:p>
          <a:p>
            <a:pPr marL="829323" lvl="1" indent="-414662" algn="l">
              <a:lnSpc>
                <a:spcPts val="4263"/>
              </a:lnSpc>
              <a:buFont typeface="Arial"/>
              <a:buChar char="•"/>
            </a:pPr>
            <a:r>
              <a:rPr lang="en-US" sz="3841">
                <a:solidFill>
                  <a:srgbClr val="000000"/>
                </a:solidFill>
                <a:latin typeface="Open Sans"/>
                <a:ea typeface="Open Sans"/>
                <a:cs typeface="Open Sans"/>
                <a:sym typeface="Open Sans"/>
              </a:rPr>
              <a:t>These two lines should form a cross that divides the buttock into 4 quadrants (upper-inner, upper-outer, lower-inner, lower-outer).</a:t>
            </a:r>
          </a:p>
          <a:p>
            <a:pPr algn="l">
              <a:lnSpc>
                <a:spcPts val="4263"/>
              </a:lnSpc>
            </a:pPr>
            <a:endParaRPr lang="en-US" sz="3841">
              <a:solidFill>
                <a:srgbClr val="000000"/>
              </a:solidFill>
              <a:latin typeface="Open Sans"/>
              <a:ea typeface="Open Sans"/>
              <a:cs typeface="Open Sans"/>
              <a:sym typeface="Open Sans"/>
            </a:endParaRPr>
          </a:p>
        </p:txBody>
      </p:sp>
      <p:sp>
        <p:nvSpPr>
          <p:cNvPr id="5" name="Freeform 5"/>
          <p:cNvSpPr/>
          <p:nvPr/>
        </p:nvSpPr>
        <p:spPr>
          <a:xfrm>
            <a:off x="7002279" y="5465199"/>
            <a:ext cx="4590707" cy="4806352"/>
          </a:xfrm>
          <a:custGeom>
            <a:avLst/>
            <a:gdLst/>
            <a:ahLst/>
            <a:cxnLst/>
            <a:rect l="l" t="t" r="r" b="b"/>
            <a:pathLst>
              <a:path w="4590707" h="4806352">
                <a:moveTo>
                  <a:pt x="0" y="0"/>
                </a:moveTo>
                <a:lnTo>
                  <a:pt x="4590708" y="0"/>
                </a:lnTo>
                <a:lnTo>
                  <a:pt x="4590708" y="4806352"/>
                </a:lnTo>
                <a:lnTo>
                  <a:pt x="0" y="4806352"/>
                </a:lnTo>
                <a:lnTo>
                  <a:pt x="0" y="0"/>
                </a:lnTo>
                <a:close/>
              </a:path>
            </a:pathLst>
          </a:custGeom>
          <a:blipFill>
            <a:blip r:embed="rId2"/>
            <a:stretch>
              <a:fillRect l="-279" t="-2278"/>
            </a:stretch>
          </a:blipFill>
        </p:spPr>
      </p:sp>
      <p:grpSp>
        <p:nvGrpSpPr>
          <p:cNvPr id="6" name="Group 6"/>
          <p:cNvGrpSpPr/>
          <p:nvPr/>
        </p:nvGrpSpPr>
        <p:grpSpPr>
          <a:xfrm>
            <a:off x="7512564" y="6422364"/>
            <a:ext cx="3766037" cy="3715689"/>
            <a:chOff x="0" y="0"/>
            <a:chExt cx="5021383" cy="4954253"/>
          </a:xfrm>
        </p:grpSpPr>
        <p:sp>
          <p:nvSpPr>
            <p:cNvPr id="7" name="Freeform 7"/>
            <p:cNvSpPr/>
            <p:nvPr/>
          </p:nvSpPr>
          <p:spPr>
            <a:xfrm>
              <a:off x="0" y="0"/>
              <a:ext cx="5021383" cy="4954253"/>
            </a:xfrm>
            <a:custGeom>
              <a:avLst/>
              <a:gdLst/>
              <a:ahLst/>
              <a:cxnLst/>
              <a:rect l="l" t="t" r="r" b="b"/>
              <a:pathLst>
                <a:path w="5021383" h="4954253">
                  <a:moveTo>
                    <a:pt x="0" y="0"/>
                  </a:moveTo>
                  <a:lnTo>
                    <a:pt x="5021383" y="0"/>
                  </a:lnTo>
                  <a:lnTo>
                    <a:pt x="5021383" y="4954253"/>
                  </a:lnTo>
                  <a:lnTo>
                    <a:pt x="0" y="4954253"/>
                  </a:lnTo>
                  <a:lnTo>
                    <a:pt x="0" y="0"/>
                  </a:lnTo>
                  <a:close/>
                </a:path>
              </a:pathLst>
            </a:custGeom>
            <a:blipFill>
              <a:blip r:embed="rId3">
                <a:alphaModFix amt="56000"/>
              </a:blip>
              <a:stretch>
                <a:fillRect/>
              </a:stretch>
            </a:blipFill>
          </p:spPr>
        </p:sp>
        <p:grpSp>
          <p:nvGrpSpPr>
            <p:cNvPr id="8" name="Group 8"/>
            <p:cNvGrpSpPr/>
            <p:nvPr/>
          </p:nvGrpSpPr>
          <p:grpSpPr>
            <a:xfrm>
              <a:off x="4009647" y="2525040"/>
              <a:ext cx="673328" cy="152342"/>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977085" y="2516900"/>
              <a:ext cx="160482" cy="141876"/>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980574" y="2529692"/>
              <a:ext cx="136061" cy="132572"/>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978248" y="2514574"/>
              <a:ext cx="156994" cy="16164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996855" y="2526203"/>
              <a:ext cx="702401" cy="155831"/>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4044534" y="2301761"/>
              <a:ext cx="375622" cy="48958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898007" y="2348277"/>
              <a:ext cx="333757" cy="490750"/>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268977" y="2285480"/>
              <a:ext cx="400043" cy="572154"/>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255022" y="1979633"/>
              <a:ext cx="426790" cy="821018"/>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4129427" y="2041268"/>
              <a:ext cx="531452" cy="982664"/>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957316" y="2311064"/>
              <a:ext cx="388414" cy="490750"/>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4016625" y="2428518"/>
              <a:ext cx="300032" cy="495402"/>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211994" y="2322693"/>
              <a:ext cx="340734" cy="601227"/>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239904" y="2302924"/>
              <a:ext cx="325616" cy="597739"/>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4095703" y="2262222"/>
              <a:ext cx="447723" cy="758221"/>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213157" y="730662"/>
              <a:ext cx="280263" cy="83962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396898" y="837650"/>
              <a:ext cx="266308" cy="897771"/>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364229" y="706240"/>
              <a:ext cx="1038484" cy="1472251"/>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4061978" y="398068"/>
              <a:ext cx="403532" cy="1845547"/>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248045" y="892307"/>
              <a:ext cx="169786" cy="360504"/>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321308" y="794622"/>
              <a:ext cx="204673" cy="676817"/>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355033" y="785319"/>
              <a:ext cx="208162" cy="68960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492257" y="876026"/>
              <a:ext cx="230257" cy="51749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534122" y="921380"/>
              <a:ext cx="205836" cy="464003"/>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457370" y="946964"/>
              <a:ext cx="223280" cy="644255"/>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4130590" y="724847"/>
              <a:ext cx="291892" cy="859395"/>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789856" y="535292"/>
              <a:ext cx="466329" cy="1215247"/>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444577" y="967896"/>
              <a:ext cx="161645" cy="352363"/>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585290" y="986503"/>
              <a:ext cx="173274" cy="370970"/>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289910" y="927194"/>
              <a:ext cx="175600" cy="530290"/>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705071" y="4204291"/>
              <a:ext cx="227931" cy="313987"/>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679486" y="2445962"/>
              <a:ext cx="226769" cy="310498"/>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571335" y="2416889"/>
              <a:ext cx="212814" cy="40585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662043" y="2418052"/>
              <a:ext cx="186066" cy="451211"/>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726003" y="2466895"/>
              <a:ext cx="198859" cy="695424"/>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763216" y="2604119"/>
              <a:ext cx="215139" cy="474470"/>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606223" y="999295"/>
              <a:ext cx="201184" cy="446560"/>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644599" y="824858"/>
              <a:ext cx="148853" cy="318639"/>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7303856" y="7755485"/>
            <a:ext cx="3974745" cy="0"/>
          </a:xfrm>
          <a:prstGeom prst="line">
            <a:avLst/>
          </a:prstGeom>
          <a:ln w="95250" cap="flat">
            <a:solidFill>
              <a:srgbClr val="000000"/>
            </a:solidFill>
            <a:prstDash val="sysDot"/>
            <a:headEnd type="none" w="sm" len="sm"/>
            <a:tailEnd type="none" w="sm" len="sm"/>
          </a:ln>
        </p:spPr>
      </p:sp>
      <p:sp>
        <p:nvSpPr>
          <p:cNvPr id="85" name="AutoShape 85"/>
          <p:cNvSpPr/>
          <p:nvPr/>
        </p:nvSpPr>
        <p:spPr>
          <a:xfrm flipH="1">
            <a:off x="10318221" y="6888951"/>
            <a:ext cx="0" cy="1849352"/>
          </a:xfrm>
          <a:prstGeom prst="line">
            <a:avLst/>
          </a:prstGeom>
          <a:ln w="57150" cap="flat">
            <a:solidFill>
              <a:srgbClr val="000000"/>
            </a:solidFill>
            <a:prstDash val="sysDash"/>
            <a:headEnd type="none" w="sm" len="sm"/>
            <a:tailEnd type="none" w="sm" len="sm"/>
          </a:ln>
        </p:spPr>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Dorsogluteal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3:</a:t>
            </a:r>
            <a:r>
              <a:rPr lang="en-US" sz="3841">
                <a:solidFill>
                  <a:srgbClr val="000000"/>
                </a:solidFill>
                <a:latin typeface="Open Sans"/>
                <a:ea typeface="Open Sans"/>
                <a:cs typeface="Open Sans"/>
                <a:sym typeface="Open Sans"/>
              </a:rPr>
              <a:t> </a:t>
            </a:r>
          </a:p>
        </p:txBody>
      </p:sp>
      <p:sp>
        <p:nvSpPr>
          <p:cNvPr id="4" name="TextBox 4"/>
          <p:cNvSpPr txBox="1"/>
          <p:nvPr/>
        </p:nvSpPr>
        <p:spPr>
          <a:xfrm>
            <a:off x="2810202" y="2488780"/>
            <a:ext cx="14449098"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Locate the iliac crest in the upper-outer quadrant formed by the crossed lines </a:t>
            </a:r>
          </a:p>
        </p:txBody>
      </p:sp>
      <p:sp>
        <p:nvSpPr>
          <p:cNvPr id="5" name="Freeform 5"/>
          <p:cNvSpPr/>
          <p:nvPr/>
        </p:nvSpPr>
        <p:spPr>
          <a:xfrm>
            <a:off x="6835303" y="5474591"/>
            <a:ext cx="4400435" cy="4562601"/>
          </a:xfrm>
          <a:custGeom>
            <a:avLst/>
            <a:gdLst/>
            <a:ahLst/>
            <a:cxnLst/>
            <a:rect l="l" t="t" r="r" b="b"/>
            <a:pathLst>
              <a:path w="4400435" h="4562601">
                <a:moveTo>
                  <a:pt x="0" y="0"/>
                </a:moveTo>
                <a:lnTo>
                  <a:pt x="4400435" y="0"/>
                </a:lnTo>
                <a:lnTo>
                  <a:pt x="4400435" y="4562601"/>
                </a:lnTo>
                <a:lnTo>
                  <a:pt x="0" y="4562601"/>
                </a:lnTo>
                <a:lnTo>
                  <a:pt x="0" y="0"/>
                </a:lnTo>
                <a:close/>
              </a:path>
            </a:pathLst>
          </a:custGeom>
          <a:blipFill>
            <a:blip r:embed="rId2"/>
            <a:stretch>
              <a:fillRect t="-2989"/>
            </a:stretch>
          </a:blipFill>
        </p:spPr>
      </p:sp>
      <p:grpSp>
        <p:nvGrpSpPr>
          <p:cNvPr id="6" name="Group 6"/>
          <p:cNvGrpSpPr/>
          <p:nvPr/>
        </p:nvGrpSpPr>
        <p:grpSpPr>
          <a:xfrm>
            <a:off x="7357258" y="6388912"/>
            <a:ext cx="3597342" cy="3549249"/>
            <a:chOff x="0" y="0"/>
            <a:chExt cx="4796456" cy="4732332"/>
          </a:xfrm>
        </p:grpSpPr>
        <p:sp>
          <p:nvSpPr>
            <p:cNvPr id="7" name="Freeform 7"/>
            <p:cNvSpPr/>
            <p:nvPr/>
          </p:nvSpPr>
          <p:spPr>
            <a:xfrm>
              <a:off x="0" y="0"/>
              <a:ext cx="4796456" cy="4732332"/>
            </a:xfrm>
            <a:custGeom>
              <a:avLst/>
              <a:gdLst/>
              <a:ahLst/>
              <a:cxnLst/>
              <a:rect l="l" t="t" r="r" b="b"/>
              <a:pathLst>
                <a:path w="4796456" h="4732332">
                  <a:moveTo>
                    <a:pt x="0" y="0"/>
                  </a:moveTo>
                  <a:lnTo>
                    <a:pt x="4796456" y="0"/>
                  </a:lnTo>
                  <a:lnTo>
                    <a:pt x="4796456" y="4732332"/>
                  </a:lnTo>
                  <a:lnTo>
                    <a:pt x="0" y="4732332"/>
                  </a:lnTo>
                  <a:lnTo>
                    <a:pt x="0" y="0"/>
                  </a:lnTo>
                  <a:close/>
                </a:path>
              </a:pathLst>
            </a:custGeom>
            <a:blipFill>
              <a:blip r:embed="rId3">
                <a:alphaModFix amt="56000"/>
              </a:blip>
              <a:stretch>
                <a:fillRect/>
              </a:stretch>
            </a:blipFill>
          </p:spPr>
        </p:sp>
        <p:grpSp>
          <p:nvGrpSpPr>
            <p:cNvPr id="8" name="Group 8"/>
            <p:cNvGrpSpPr/>
            <p:nvPr/>
          </p:nvGrpSpPr>
          <p:grpSpPr>
            <a:xfrm>
              <a:off x="3830039" y="2411934"/>
              <a:ext cx="643167" cy="145518"/>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798936" y="2404158"/>
              <a:ext cx="153294" cy="135521"/>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802269" y="2416377"/>
              <a:ext cx="129966" cy="126634"/>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800047" y="2401937"/>
              <a:ext cx="149961" cy="15440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817820" y="2413045"/>
              <a:ext cx="670938" cy="148850"/>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3863364" y="2198656"/>
              <a:ext cx="358796" cy="46765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723400" y="2243089"/>
              <a:ext cx="318807" cy="468768"/>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077753" y="2183104"/>
              <a:ext cx="382123" cy="546525"/>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064423" y="1890958"/>
              <a:ext cx="407672" cy="784242"/>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3944454" y="1949831"/>
              <a:ext cx="507647" cy="938646"/>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780052" y="2207542"/>
              <a:ext cx="371015" cy="468768"/>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3836704" y="2319736"/>
              <a:ext cx="286593" cy="473211"/>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023323" y="2218651"/>
              <a:ext cx="325471" cy="574296"/>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049983" y="2199767"/>
              <a:ext cx="311031" cy="570964"/>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3912240" y="2160888"/>
              <a:ext cx="427667" cy="724257"/>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024434" y="697933"/>
              <a:ext cx="267709" cy="80201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199944" y="800128"/>
              <a:ext cx="254379" cy="857556"/>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213532" y="674605"/>
              <a:ext cx="991966" cy="1406303"/>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3880026" y="380237"/>
              <a:ext cx="385456" cy="1762878"/>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057758" y="852337"/>
              <a:ext cx="162180" cy="344355"/>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127740" y="759028"/>
              <a:ext cx="195505" cy="646500"/>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159954" y="750141"/>
              <a:ext cx="198838" cy="65871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291031" y="836786"/>
              <a:ext cx="219943" cy="49431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331021" y="880108"/>
              <a:ext cx="196616" cy="443219"/>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257707" y="904546"/>
              <a:ext cx="213278" cy="615397"/>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3945565" y="692378"/>
              <a:ext cx="278817" cy="820899"/>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620094" y="511314"/>
              <a:ext cx="445440" cy="1160811"/>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245488" y="924541"/>
              <a:ext cx="154405" cy="336580"/>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379897" y="942314"/>
              <a:ext cx="165513" cy="354353"/>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097748" y="885662"/>
              <a:ext cx="167734" cy="506536"/>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494312" y="4015964"/>
              <a:ext cx="217722" cy="299923"/>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469874" y="2336398"/>
              <a:ext cx="216611" cy="296590"/>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366567" y="2308627"/>
              <a:ext cx="203281" cy="38767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453212" y="2309738"/>
              <a:ext cx="177732" cy="431000"/>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514307" y="2356393"/>
              <a:ext cx="189951" cy="664273"/>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549853" y="2487470"/>
              <a:ext cx="205502" cy="453216"/>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399892" y="954533"/>
              <a:ext cx="192173" cy="426556"/>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436549" y="787909"/>
              <a:ext cx="142185" cy="304366"/>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7135819" y="7632121"/>
            <a:ext cx="3799402" cy="0"/>
          </a:xfrm>
          <a:prstGeom prst="line">
            <a:avLst/>
          </a:prstGeom>
          <a:ln w="85725" cap="flat">
            <a:solidFill>
              <a:srgbClr val="000000"/>
            </a:solidFill>
            <a:prstDash val="sysDot"/>
            <a:headEnd type="none" w="sm" len="sm"/>
            <a:tailEnd type="none" w="sm" len="sm"/>
          </a:ln>
        </p:spPr>
      </p:sp>
      <p:sp>
        <p:nvSpPr>
          <p:cNvPr id="85" name="AutoShape 85"/>
          <p:cNvSpPr/>
          <p:nvPr/>
        </p:nvSpPr>
        <p:spPr>
          <a:xfrm flipH="1">
            <a:off x="10017208" y="6803813"/>
            <a:ext cx="0" cy="1767769"/>
          </a:xfrm>
          <a:prstGeom prst="line">
            <a:avLst/>
          </a:prstGeom>
          <a:ln w="47625" cap="flat">
            <a:solidFill>
              <a:srgbClr val="000000"/>
            </a:solidFill>
            <a:prstDash val="sysDash"/>
            <a:headEnd type="none" w="sm" len="sm"/>
            <a:tailEnd type="none" w="sm" len="sm"/>
          </a:ln>
        </p:spPr>
      </p:sp>
      <p:grpSp>
        <p:nvGrpSpPr>
          <p:cNvPr id="86" name="Group 86"/>
          <p:cNvGrpSpPr/>
          <p:nvPr/>
        </p:nvGrpSpPr>
        <p:grpSpPr>
          <a:xfrm>
            <a:off x="10033871" y="6481958"/>
            <a:ext cx="1068844" cy="1183206"/>
            <a:chOff x="0" y="0"/>
            <a:chExt cx="63855" cy="70687"/>
          </a:xfrm>
        </p:grpSpPr>
        <p:sp>
          <p:nvSpPr>
            <p:cNvPr id="87" name="Freeform 87"/>
            <p:cNvSpPr/>
            <p:nvPr/>
          </p:nvSpPr>
          <p:spPr>
            <a:xfrm>
              <a:off x="0" y="0"/>
              <a:ext cx="63855" cy="70687"/>
            </a:xfrm>
            <a:custGeom>
              <a:avLst/>
              <a:gdLst/>
              <a:ahLst/>
              <a:cxnLst/>
              <a:rect l="l" t="t" r="r" b="b"/>
              <a:pathLst>
                <a:path w="63855" h="70687">
                  <a:moveTo>
                    <a:pt x="0" y="0"/>
                  </a:moveTo>
                  <a:lnTo>
                    <a:pt x="63855" y="0"/>
                  </a:lnTo>
                  <a:lnTo>
                    <a:pt x="63855" y="70687"/>
                  </a:lnTo>
                  <a:lnTo>
                    <a:pt x="0" y="70687"/>
                  </a:lnTo>
                  <a:close/>
                </a:path>
              </a:pathLst>
            </a:custGeom>
            <a:solidFill>
              <a:srgbClr val="FF0000">
                <a:alpha val="38824"/>
              </a:srgbClr>
            </a:solidFill>
          </p:spPr>
        </p:sp>
        <p:sp>
          <p:nvSpPr>
            <p:cNvPr id="88" name="TextBox 88"/>
            <p:cNvSpPr txBox="1"/>
            <p:nvPr/>
          </p:nvSpPr>
          <p:spPr>
            <a:xfrm>
              <a:off x="0" y="-47625"/>
              <a:ext cx="63855" cy="118312"/>
            </a:xfrm>
            <a:prstGeom prst="rect">
              <a:avLst/>
            </a:prstGeom>
          </p:spPr>
          <p:txBody>
            <a:bodyPr lIns="60602" tIns="60602" rIns="60602" bIns="60602" rtlCol="0" anchor="ctr"/>
            <a:lstStyle/>
            <a:p>
              <a:pPr algn="ctr">
                <a:lnSpc>
                  <a:spcPts val="2520"/>
                </a:lnSpc>
              </a:pPr>
              <a:endParaRPr/>
            </a:p>
          </p:txBody>
        </p:sp>
      </p:grpSp>
      <p:grpSp>
        <p:nvGrpSpPr>
          <p:cNvPr id="89" name="Group 89"/>
          <p:cNvGrpSpPr/>
          <p:nvPr/>
        </p:nvGrpSpPr>
        <p:grpSpPr>
          <a:xfrm>
            <a:off x="10595512" y="6758800"/>
            <a:ext cx="177364" cy="177364"/>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id="91" name="TextBox 91"/>
            <p:cNvSpPr txBox="1"/>
            <p:nvPr/>
          </p:nvSpPr>
          <p:spPr>
            <a:xfrm>
              <a:off x="76200" y="28575"/>
              <a:ext cx="660400" cy="708025"/>
            </a:xfrm>
            <a:prstGeom prst="rect">
              <a:avLst/>
            </a:prstGeom>
          </p:spPr>
          <p:txBody>
            <a:bodyPr lIns="60602" tIns="60602" rIns="60602" bIns="60602" rtlCol="0" anchor="ctr"/>
            <a:lstStyle/>
            <a:p>
              <a:pPr algn="ctr">
                <a:lnSpc>
                  <a:spcPts val="2520"/>
                </a:lnSpc>
              </a:pPr>
              <a:endParaRPr/>
            </a:p>
          </p:txBody>
        </p:sp>
      </p:grpSp>
      <p:sp>
        <p:nvSpPr>
          <p:cNvPr id="92" name="AutoShape 92"/>
          <p:cNvSpPr/>
          <p:nvPr/>
        </p:nvSpPr>
        <p:spPr>
          <a:xfrm flipV="1">
            <a:off x="10702210" y="6334693"/>
            <a:ext cx="408180" cy="498023"/>
          </a:xfrm>
          <a:prstGeom prst="line">
            <a:avLst/>
          </a:prstGeom>
          <a:ln w="47625" cap="flat">
            <a:solidFill>
              <a:srgbClr val="000000"/>
            </a:solidFill>
            <a:prstDash val="solid"/>
            <a:headEnd type="none" w="sm" len="sm"/>
            <a:tailEnd type="none" w="sm" len="sm"/>
          </a:ln>
        </p:spPr>
      </p:sp>
      <p:sp>
        <p:nvSpPr>
          <p:cNvPr id="93" name="TextBox 93"/>
          <p:cNvSpPr txBox="1"/>
          <p:nvPr/>
        </p:nvSpPr>
        <p:spPr>
          <a:xfrm>
            <a:off x="10109512" y="6068051"/>
            <a:ext cx="1451733" cy="221148"/>
          </a:xfrm>
          <a:prstGeom prst="rect">
            <a:avLst/>
          </a:prstGeom>
        </p:spPr>
        <p:txBody>
          <a:bodyPr lIns="0" tIns="0" rIns="0" bIns="0" rtlCol="0" anchor="t">
            <a:spAutoFit/>
          </a:bodyPr>
          <a:lstStyle/>
          <a:p>
            <a:pPr algn="ctr">
              <a:lnSpc>
                <a:spcPts val="1873"/>
              </a:lnSpc>
              <a:spcBef>
                <a:spcPct val="0"/>
              </a:spcBef>
            </a:pPr>
            <a:r>
              <a:rPr lang="en-US" sz="1337" b="1">
                <a:solidFill>
                  <a:srgbClr val="000000"/>
                </a:solidFill>
                <a:latin typeface="Open Sans Bold"/>
                <a:ea typeface="Open Sans Bold"/>
                <a:cs typeface="Open Sans Bold"/>
                <a:sym typeface="Open Sans Bold"/>
              </a:rPr>
              <a:t>ILIAC CREST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204276"/>
            <a:ext cx="16447559"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Dorsogluteal Injection</a:t>
            </a:r>
          </a:p>
        </p:txBody>
      </p:sp>
      <p:sp>
        <p:nvSpPr>
          <p:cNvPr id="3" name="TextBox 3"/>
          <p:cNvSpPr txBox="1"/>
          <p:nvPr/>
        </p:nvSpPr>
        <p:spPr>
          <a:xfrm>
            <a:off x="811741" y="2488780"/>
            <a:ext cx="13770484" cy="539205"/>
          </a:xfrm>
          <a:prstGeom prst="rect">
            <a:avLst/>
          </a:prstGeom>
        </p:spPr>
        <p:txBody>
          <a:bodyPr lIns="0" tIns="0" rIns="0" bIns="0" rtlCol="0" anchor="t">
            <a:spAutoFit/>
          </a:bodyPr>
          <a:lstStyle/>
          <a:p>
            <a:pPr algn="l">
              <a:lnSpc>
                <a:spcPts val="4263"/>
              </a:lnSpc>
            </a:pPr>
            <a:r>
              <a:rPr lang="en-US" sz="3841" b="1">
                <a:solidFill>
                  <a:srgbClr val="000000"/>
                </a:solidFill>
                <a:latin typeface="Open Sans Bold"/>
                <a:ea typeface="Open Sans Bold"/>
                <a:cs typeface="Open Sans Bold"/>
                <a:sym typeface="Open Sans Bold"/>
              </a:rPr>
              <a:t>Step 4:</a:t>
            </a:r>
            <a:r>
              <a:rPr lang="en-US" sz="3841">
                <a:solidFill>
                  <a:srgbClr val="000000"/>
                </a:solidFill>
                <a:latin typeface="Open Sans"/>
                <a:ea typeface="Open Sans"/>
                <a:cs typeface="Open Sans"/>
                <a:sym typeface="Open Sans"/>
              </a:rPr>
              <a:t> </a:t>
            </a:r>
          </a:p>
        </p:txBody>
      </p:sp>
      <p:sp>
        <p:nvSpPr>
          <p:cNvPr id="4" name="TextBox 4"/>
          <p:cNvSpPr txBox="1"/>
          <p:nvPr/>
        </p:nvSpPr>
        <p:spPr>
          <a:xfrm>
            <a:off x="2810202" y="2488780"/>
            <a:ext cx="1444909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The dorsogluteal injection site is in the upper-outer quadrant 5-7 ½ cm below the iliac crest. Visualize or mark the spot (“X”), with a pen or marker, if needed.</a:t>
            </a:r>
          </a:p>
        </p:txBody>
      </p:sp>
      <p:sp>
        <p:nvSpPr>
          <p:cNvPr id="5" name="Freeform 5"/>
          <p:cNvSpPr/>
          <p:nvPr/>
        </p:nvSpPr>
        <p:spPr>
          <a:xfrm>
            <a:off x="6835303" y="5474591"/>
            <a:ext cx="4400435" cy="4562601"/>
          </a:xfrm>
          <a:custGeom>
            <a:avLst/>
            <a:gdLst/>
            <a:ahLst/>
            <a:cxnLst/>
            <a:rect l="l" t="t" r="r" b="b"/>
            <a:pathLst>
              <a:path w="4400435" h="4562601">
                <a:moveTo>
                  <a:pt x="0" y="0"/>
                </a:moveTo>
                <a:lnTo>
                  <a:pt x="4400435" y="0"/>
                </a:lnTo>
                <a:lnTo>
                  <a:pt x="4400435" y="4562601"/>
                </a:lnTo>
                <a:lnTo>
                  <a:pt x="0" y="4562601"/>
                </a:lnTo>
                <a:lnTo>
                  <a:pt x="0" y="0"/>
                </a:lnTo>
                <a:close/>
              </a:path>
            </a:pathLst>
          </a:custGeom>
          <a:blipFill>
            <a:blip r:embed="rId2"/>
            <a:stretch>
              <a:fillRect t="-2989"/>
            </a:stretch>
          </a:blipFill>
        </p:spPr>
      </p:sp>
      <p:grpSp>
        <p:nvGrpSpPr>
          <p:cNvPr id="6" name="Group 6"/>
          <p:cNvGrpSpPr/>
          <p:nvPr/>
        </p:nvGrpSpPr>
        <p:grpSpPr>
          <a:xfrm>
            <a:off x="7357258" y="6388912"/>
            <a:ext cx="3597342" cy="3549249"/>
            <a:chOff x="0" y="0"/>
            <a:chExt cx="4796456" cy="4732332"/>
          </a:xfrm>
        </p:grpSpPr>
        <p:sp>
          <p:nvSpPr>
            <p:cNvPr id="7" name="Freeform 7"/>
            <p:cNvSpPr/>
            <p:nvPr/>
          </p:nvSpPr>
          <p:spPr>
            <a:xfrm>
              <a:off x="0" y="0"/>
              <a:ext cx="4796456" cy="4732332"/>
            </a:xfrm>
            <a:custGeom>
              <a:avLst/>
              <a:gdLst/>
              <a:ahLst/>
              <a:cxnLst/>
              <a:rect l="l" t="t" r="r" b="b"/>
              <a:pathLst>
                <a:path w="4796456" h="4732332">
                  <a:moveTo>
                    <a:pt x="0" y="0"/>
                  </a:moveTo>
                  <a:lnTo>
                    <a:pt x="4796456" y="0"/>
                  </a:lnTo>
                  <a:lnTo>
                    <a:pt x="4796456" y="4732332"/>
                  </a:lnTo>
                  <a:lnTo>
                    <a:pt x="0" y="4732332"/>
                  </a:lnTo>
                  <a:lnTo>
                    <a:pt x="0" y="0"/>
                  </a:lnTo>
                  <a:close/>
                </a:path>
              </a:pathLst>
            </a:custGeom>
            <a:blipFill>
              <a:blip r:embed="rId3">
                <a:alphaModFix amt="56000"/>
              </a:blip>
              <a:stretch>
                <a:fillRect/>
              </a:stretch>
            </a:blipFill>
          </p:spPr>
        </p:sp>
        <p:grpSp>
          <p:nvGrpSpPr>
            <p:cNvPr id="8" name="Group 8"/>
            <p:cNvGrpSpPr/>
            <p:nvPr/>
          </p:nvGrpSpPr>
          <p:grpSpPr>
            <a:xfrm>
              <a:off x="3830039" y="2411934"/>
              <a:ext cx="643167" cy="145518"/>
              <a:chOff x="0" y="0"/>
              <a:chExt cx="735330" cy="166370"/>
            </a:xfrm>
          </p:grpSpPr>
          <p:sp>
            <p:nvSpPr>
              <p:cNvPr id="9" name="Freeform 9"/>
              <p:cNvSpPr/>
              <p:nvPr/>
            </p:nvSpPr>
            <p:spPr>
              <a:xfrm>
                <a:off x="40640" y="10160"/>
                <a:ext cx="656590" cy="132080"/>
              </a:xfrm>
              <a:custGeom>
                <a:avLst/>
                <a:gdLst/>
                <a:ahLst/>
                <a:cxnLst/>
                <a:rect l="l" t="t" r="r" b="b"/>
                <a:pathLst>
                  <a:path w="656590" h="132080">
                    <a:moveTo>
                      <a:pt x="10160" y="40640"/>
                    </a:moveTo>
                    <a:cubicBezTo>
                      <a:pt x="242570" y="58420"/>
                      <a:pt x="603250" y="0"/>
                      <a:pt x="643890" y="40640"/>
                    </a:cubicBezTo>
                    <a:cubicBezTo>
                      <a:pt x="656590" y="52070"/>
                      <a:pt x="656590" y="77470"/>
                      <a:pt x="643890" y="91440"/>
                    </a:cubicBezTo>
                    <a:cubicBezTo>
                      <a:pt x="603250" y="132080"/>
                      <a:pt x="250190" y="107950"/>
                      <a:pt x="137160" y="104140"/>
                    </a:cubicBezTo>
                    <a:cubicBezTo>
                      <a:pt x="81280" y="101600"/>
                      <a:pt x="26670" y="109220"/>
                      <a:pt x="10160" y="91440"/>
                    </a:cubicBezTo>
                    <a:cubicBezTo>
                      <a:pt x="0" y="80010"/>
                      <a:pt x="10160" y="40640"/>
                      <a:pt x="10160" y="40640"/>
                    </a:cubicBezTo>
                  </a:path>
                </a:pathLst>
              </a:custGeom>
              <a:solidFill>
                <a:srgbClr val="DC9187">
                  <a:alpha val="13725"/>
                </a:srgbClr>
              </a:solidFill>
              <a:ln cap="sq">
                <a:noFill/>
                <a:prstDash val="solid"/>
                <a:miter/>
              </a:ln>
            </p:spPr>
          </p:sp>
        </p:grpSp>
        <p:grpSp>
          <p:nvGrpSpPr>
            <p:cNvPr id="10" name="Group 10"/>
            <p:cNvGrpSpPr/>
            <p:nvPr/>
          </p:nvGrpSpPr>
          <p:grpSpPr>
            <a:xfrm>
              <a:off x="3798936" y="2404158"/>
              <a:ext cx="153294" cy="135521"/>
              <a:chOff x="0" y="0"/>
              <a:chExt cx="175260" cy="154940"/>
            </a:xfrm>
          </p:grpSpPr>
          <p:sp>
            <p:nvSpPr>
              <p:cNvPr id="11" name="Freeform 11"/>
              <p:cNvSpPr/>
              <p:nvPr/>
            </p:nvSpPr>
            <p:spPr>
              <a:xfrm>
                <a:off x="41910" y="50800"/>
                <a:ext cx="88900" cy="62230"/>
              </a:xfrm>
              <a:custGeom>
                <a:avLst/>
                <a:gdLst/>
                <a:ahLst/>
                <a:cxnLst/>
                <a:rect l="l" t="t" r="r" b="b"/>
                <a:pathLst>
                  <a:path w="88900" h="62230">
                    <a:moveTo>
                      <a:pt x="8890" y="0"/>
                    </a:moveTo>
                    <a:cubicBezTo>
                      <a:pt x="88900" y="12700"/>
                      <a:pt x="80010" y="44450"/>
                      <a:pt x="69850" y="53340"/>
                    </a:cubicBezTo>
                    <a:cubicBezTo>
                      <a:pt x="57150" y="62230"/>
                      <a:pt x="19050" y="62230"/>
                      <a:pt x="8890" y="52070"/>
                    </a:cubicBezTo>
                    <a:cubicBezTo>
                      <a:pt x="0" y="43180"/>
                      <a:pt x="8890" y="0"/>
                      <a:pt x="8890" y="0"/>
                    </a:cubicBezTo>
                  </a:path>
                </a:pathLst>
              </a:custGeom>
              <a:solidFill>
                <a:srgbClr val="DC9187">
                  <a:alpha val="13725"/>
                </a:srgbClr>
              </a:solidFill>
              <a:ln cap="sq">
                <a:noFill/>
                <a:prstDash val="solid"/>
                <a:miter/>
              </a:ln>
            </p:spPr>
          </p:sp>
        </p:grpSp>
        <p:grpSp>
          <p:nvGrpSpPr>
            <p:cNvPr id="12" name="Group 12"/>
            <p:cNvGrpSpPr/>
            <p:nvPr/>
          </p:nvGrpSpPr>
          <p:grpSpPr>
            <a:xfrm>
              <a:off x="3802269" y="2416377"/>
              <a:ext cx="129966" cy="126634"/>
              <a:chOff x="0" y="0"/>
              <a:chExt cx="148590" cy="144780"/>
            </a:xfrm>
          </p:grpSpPr>
          <p:sp>
            <p:nvSpPr>
              <p:cNvPr id="13" name="Freeform 13"/>
              <p:cNvSpPr/>
              <p:nvPr/>
            </p:nvSpPr>
            <p:spPr>
              <a:xfrm>
                <a:off x="46990" y="45720"/>
                <a:ext cx="49530" cy="50800"/>
              </a:xfrm>
              <a:custGeom>
                <a:avLst/>
                <a:gdLst/>
                <a:ahLst/>
                <a:cxnLst/>
                <a:rect l="l" t="t" r="r" b="b"/>
                <a:pathLst>
                  <a:path w="49530" h="50800">
                    <a:moveTo>
                      <a:pt x="49530" y="17780"/>
                    </a:moveTo>
                    <a:cubicBezTo>
                      <a:pt x="27940" y="50800"/>
                      <a:pt x="7620" y="45720"/>
                      <a:pt x="3810" y="38100"/>
                    </a:cubicBezTo>
                    <a:cubicBezTo>
                      <a:pt x="0" y="30480"/>
                      <a:pt x="3810" y="10160"/>
                      <a:pt x="10160" y="5080"/>
                    </a:cubicBezTo>
                    <a:cubicBezTo>
                      <a:pt x="16510" y="0"/>
                      <a:pt x="43180" y="6350"/>
                      <a:pt x="43180" y="6350"/>
                    </a:cubicBezTo>
                  </a:path>
                </a:pathLst>
              </a:custGeom>
              <a:solidFill>
                <a:srgbClr val="DC9187">
                  <a:alpha val="13725"/>
                </a:srgbClr>
              </a:solidFill>
              <a:ln cap="sq">
                <a:noFill/>
                <a:prstDash val="solid"/>
                <a:miter/>
              </a:ln>
            </p:spPr>
          </p:sp>
        </p:grpSp>
        <p:grpSp>
          <p:nvGrpSpPr>
            <p:cNvPr id="14" name="Group 14"/>
            <p:cNvGrpSpPr/>
            <p:nvPr/>
          </p:nvGrpSpPr>
          <p:grpSpPr>
            <a:xfrm>
              <a:off x="3800047" y="2401937"/>
              <a:ext cx="149961" cy="154405"/>
              <a:chOff x="0" y="0"/>
              <a:chExt cx="171450" cy="176530"/>
            </a:xfrm>
          </p:grpSpPr>
          <p:sp>
            <p:nvSpPr>
              <p:cNvPr id="15" name="Freeform 15"/>
              <p:cNvSpPr/>
              <p:nvPr/>
            </p:nvSpPr>
            <p:spPr>
              <a:xfrm>
                <a:off x="46990" y="50800"/>
                <a:ext cx="71120" cy="74930"/>
              </a:xfrm>
              <a:custGeom>
                <a:avLst/>
                <a:gdLst/>
                <a:ahLst/>
                <a:cxnLst/>
                <a:rect l="l" t="t" r="r" b="b"/>
                <a:pathLst>
                  <a:path w="71120" h="74930">
                    <a:moveTo>
                      <a:pt x="46990" y="0"/>
                    </a:moveTo>
                    <a:cubicBezTo>
                      <a:pt x="71120" y="52070"/>
                      <a:pt x="46990" y="74930"/>
                      <a:pt x="35560" y="73660"/>
                    </a:cubicBezTo>
                    <a:cubicBezTo>
                      <a:pt x="22860" y="72390"/>
                      <a:pt x="0" y="38100"/>
                      <a:pt x="3810" y="26670"/>
                    </a:cubicBezTo>
                    <a:cubicBezTo>
                      <a:pt x="6350" y="13970"/>
                      <a:pt x="46990" y="0"/>
                      <a:pt x="46990" y="0"/>
                    </a:cubicBezTo>
                  </a:path>
                </a:pathLst>
              </a:custGeom>
              <a:solidFill>
                <a:srgbClr val="DC9187">
                  <a:alpha val="13725"/>
                </a:srgbClr>
              </a:solidFill>
              <a:ln cap="sq">
                <a:noFill/>
                <a:prstDash val="solid"/>
                <a:miter/>
              </a:ln>
            </p:spPr>
          </p:sp>
        </p:grpSp>
        <p:grpSp>
          <p:nvGrpSpPr>
            <p:cNvPr id="16" name="Group 16"/>
            <p:cNvGrpSpPr/>
            <p:nvPr/>
          </p:nvGrpSpPr>
          <p:grpSpPr>
            <a:xfrm>
              <a:off x="3817820" y="2413045"/>
              <a:ext cx="670938" cy="148850"/>
              <a:chOff x="0" y="0"/>
              <a:chExt cx="767080" cy="170180"/>
            </a:xfrm>
          </p:grpSpPr>
          <p:sp>
            <p:nvSpPr>
              <p:cNvPr id="17" name="Freeform 17"/>
              <p:cNvSpPr/>
              <p:nvPr/>
            </p:nvSpPr>
            <p:spPr>
              <a:xfrm>
                <a:off x="50800" y="21590"/>
                <a:ext cx="665480" cy="114300"/>
              </a:xfrm>
              <a:custGeom>
                <a:avLst/>
                <a:gdLst/>
                <a:ahLst/>
                <a:cxnLst/>
                <a:rect l="l" t="t" r="r" b="b"/>
                <a:pathLst>
                  <a:path w="665480" h="114300">
                    <a:moveTo>
                      <a:pt x="15240" y="38100"/>
                    </a:moveTo>
                    <a:cubicBezTo>
                      <a:pt x="631190" y="48260"/>
                      <a:pt x="635000" y="52070"/>
                      <a:pt x="635000" y="55880"/>
                    </a:cubicBezTo>
                    <a:cubicBezTo>
                      <a:pt x="635000" y="59690"/>
                      <a:pt x="631190" y="66040"/>
                      <a:pt x="622300" y="69850"/>
                    </a:cubicBezTo>
                    <a:cubicBezTo>
                      <a:pt x="572770" y="92710"/>
                      <a:pt x="91440" y="104140"/>
                      <a:pt x="25400" y="82550"/>
                    </a:cubicBezTo>
                    <a:cubicBezTo>
                      <a:pt x="10160" y="77470"/>
                      <a:pt x="0" y="69850"/>
                      <a:pt x="0" y="63500"/>
                    </a:cubicBezTo>
                    <a:cubicBezTo>
                      <a:pt x="0" y="55880"/>
                      <a:pt x="7620" y="45720"/>
                      <a:pt x="22860" y="39370"/>
                    </a:cubicBezTo>
                    <a:cubicBezTo>
                      <a:pt x="87630" y="10160"/>
                      <a:pt x="584200" y="0"/>
                      <a:pt x="645160" y="29210"/>
                    </a:cubicBezTo>
                    <a:cubicBezTo>
                      <a:pt x="659130" y="35560"/>
                      <a:pt x="662940" y="45720"/>
                      <a:pt x="664210" y="54610"/>
                    </a:cubicBezTo>
                    <a:cubicBezTo>
                      <a:pt x="665480" y="62230"/>
                      <a:pt x="664210" y="71120"/>
                      <a:pt x="655320" y="77470"/>
                    </a:cubicBezTo>
                    <a:cubicBezTo>
                      <a:pt x="636270" y="92710"/>
                      <a:pt x="572770" y="90170"/>
                      <a:pt x="511810" y="93980"/>
                    </a:cubicBezTo>
                    <a:cubicBezTo>
                      <a:pt x="406400" y="100330"/>
                      <a:pt x="156210" y="114300"/>
                      <a:pt x="82550" y="96520"/>
                    </a:cubicBezTo>
                    <a:cubicBezTo>
                      <a:pt x="54610" y="90170"/>
                      <a:pt x="35560" y="80010"/>
                      <a:pt x="29210" y="68580"/>
                    </a:cubicBezTo>
                    <a:cubicBezTo>
                      <a:pt x="25400" y="62230"/>
                      <a:pt x="26670" y="52070"/>
                      <a:pt x="29210" y="45720"/>
                    </a:cubicBezTo>
                    <a:cubicBezTo>
                      <a:pt x="33020" y="41910"/>
                      <a:pt x="36830" y="40640"/>
                      <a:pt x="46990" y="38100"/>
                    </a:cubicBezTo>
                    <a:cubicBezTo>
                      <a:pt x="104140" y="24130"/>
                      <a:pt x="600710" y="5080"/>
                      <a:pt x="633730" y="33020"/>
                    </a:cubicBezTo>
                    <a:cubicBezTo>
                      <a:pt x="638810" y="36830"/>
                      <a:pt x="638810" y="45720"/>
                      <a:pt x="636270" y="49530"/>
                    </a:cubicBezTo>
                    <a:cubicBezTo>
                      <a:pt x="633730" y="53340"/>
                      <a:pt x="628650" y="53340"/>
                      <a:pt x="617220" y="54610"/>
                    </a:cubicBezTo>
                    <a:cubicBezTo>
                      <a:pt x="558800" y="64770"/>
                      <a:pt x="100330" y="68580"/>
                      <a:pt x="33020" y="69850"/>
                    </a:cubicBezTo>
                    <a:cubicBezTo>
                      <a:pt x="19050" y="69850"/>
                      <a:pt x="8890" y="72390"/>
                      <a:pt x="7620" y="69850"/>
                    </a:cubicBezTo>
                    <a:cubicBezTo>
                      <a:pt x="5080" y="64770"/>
                      <a:pt x="20320" y="44450"/>
                      <a:pt x="40640" y="35560"/>
                    </a:cubicBezTo>
                    <a:cubicBezTo>
                      <a:pt x="114300" y="3810"/>
                      <a:pt x="575310" y="8890"/>
                      <a:pt x="624840" y="30480"/>
                    </a:cubicBezTo>
                    <a:cubicBezTo>
                      <a:pt x="633730" y="34290"/>
                      <a:pt x="638810" y="39370"/>
                      <a:pt x="638810" y="43180"/>
                    </a:cubicBezTo>
                    <a:cubicBezTo>
                      <a:pt x="637540" y="48260"/>
                      <a:pt x="631190" y="53340"/>
                      <a:pt x="621030" y="57150"/>
                    </a:cubicBezTo>
                    <a:cubicBezTo>
                      <a:pt x="563880" y="77470"/>
                      <a:pt x="83820" y="88900"/>
                      <a:pt x="48260" y="64770"/>
                    </a:cubicBezTo>
                    <a:cubicBezTo>
                      <a:pt x="43180" y="60960"/>
                      <a:pt x="41910" y="52070"/>
                      <a:pt x="43180" y="50800"/>
                    </a:cubicBezTo>
                    <a:cubicBezTo>
                      <a:pt x="46990" y="48260"/>
                      <a:pt x="62230" y="67310"/>
                      <a:pt x="83820" y="72390"/>
                    </a:cubicBezTo>
                    <a:cubicBezTo>
                      <a:pt x="149860" y="87630"/>
                      <a:pt x="400050" y="73660"/>
                      <a:pt x="502920" y="68580"/>
                    </a:cubicBezTo>
                    <a:cubicBezTo>
                      <a:pt x="562610" y="66040"/>
                      <a:pt x="645160" y="57150"/>
                      <a:pt x="645160" y="54610"/>
                    </a:cubicBezTo>
                    <a:cubicBezTo>
                      <a:pt x="645160" y="48260"/>
                      <a:pt x="24130" y="58420"/>
                      <a:pt x="24130" y="57150"/>
                    </a:cubicBezTo>
                    <a:cubicBezTo>
                      <a:pt x="24130" y="54610"/>
                      <a:pt x="571500" y="26670"/>
                      <a:pt x="622300" y="44450"/>
                    </a:cubicBezTo>
                    <a:cubicBezTo>
                      <a:pt x="631190" y="46990"/>
                      <a:pt x="635000" y="50800"/>
                      <a:pt x="635000" y="55880"/>
                    </a:cubicBezTo>
                    <a:cubicBezTo>
                      <a:pt x="635000" y="59690"/>
                      <a:pt x="631190" y="66040"/>
                      <a:pt x="626110" y="69850"/>
                    </a:cubicBezTo>
                    <a:cubicBezTo>
                      <a:pt x="612140" y="77470"/>
                      <a:pt x="580390" y="74930"/>
                      <a:pt x="538480" y="76200"/>
                    </a:cubicBezTo>
                    <a:cubicBezTo>
                      <a:pt x="438150" y="78740"/>
                      <a:pt x="55880" y="95250"/>
                      <a:pt x="19050" y="63500"/>
                    </a:cubicBezTo>
                    <a:cubicBezTo>
                      <a:pt x="11430" y="57150"/>
                      <a:pt x="15240" y="38100"/>
                      <a:pt x="15240" y="38100"/>
                    </a:cubicBezTo>
                  </a:path>
                </a:pathLst>
              </a:custGeom>
              <a:solidFill>
                <a:srgbClr val="C3706A">
                  <a:alpha val="13725"/>
                </a:srgbClr>
              </a:solidFill>
              <a:ln cap="sq">
                <a:noFill/>
                <a:prstDash val="solid"/>
                <a:miter/>
              </a:ln>
            </p:spPr>
          </p:sp>
        </p:grpSp>
        <p:grpSp>
          <p:nvGrpSpPr>
            <p:cNvPr id="18" name="Group 18"/>
            <p:cNvGrpSpPr/>
            <p:nvPr/>
          </p:nvGrpSpPr>
          <p:grpSpPr>
            <a:xfrm>
              <a:off x="3863364" y="2198656"/>
              <a:ext cx="358796" cy="467657"/>
              <a:chOff x="0" y="0"/>
              <a:chExt cx="410210" cy="534670"/>
            </a:xfrm>
          </p:grpSpPr>
          <p:sp>
            <p:nvSpPr>
              <p:cNvPr id="19" name="Freeform 19"/>
              <p:cNvSpPr/>
              <p:nvPr/>
            </p:nvSpPr>
            <p:spPr>
              <a:xfrm>
                <a:off x="46990" y="46990"/>
                <a:ext cx="313690" cy="443230"/>
              </a:xfrm>
              <a:custGeom>
                <a:avLst/>
                <a:gdLst/>
                <a:ahLst/>
                <a:cxnLst/>
                <a:rect l="l" t="t" r="r" b="b"/>
                <a:pathLst>
                  <a:path w="313690" h="443230">
                    <a:moveTo>
                      <a:pt x="170180" y="116840"/>
                    </a:moveTo>
                    <a:cubicBezTo>
                      <a:pt x="312420" y="416560"/>
                      <a:pt x="309880" y="426720"/>
                      <a:pt x="303530" y="433070"/>
                    </a:cubicBezTo>
                    <a:cubicBezTo>
                      <a:pt x="295910" y="439420"/>
                      <a:pt x="283210" y="441960"/>
                      <a:pt x="270510" y="436880"/>
                    </a:cubicBezTo>
                    <a:cubicBezTo>
                      <a:pt x="231140" y="416560"/>
                      <a:pt x="149860" y="220980"/>
                      <a:pt x="97790" y="149860"/>
                    </a:cubicBezTo>
                    <a:cubicBezTo>
                      <a:pt x="64770" y="102870"/>
                      <a:pt x="8890" y="69850"/>
                      <a:pt x="3810" y="41910"/>
                    </a:cubicBezTo>
                    <a:cubicBezTo>
                      <a:pt x="1270" y="27940"/>
                      <a:pt x="10160" y="8890"/>
                      <a:pt x="19050" y="3810"/>
                    </a:cubicBezTo>
                    <a:cubicBezTo>
                      <a:pt x="27940" y="0"/>
                      <a:pt x="46990" y="6350"/>
                      <a:pt x="52070" y="13970"/>
                    </a:cubicBezTo>
                    <a:cubicBezTo>
                      <a:pt x="57150" y="21590"/>
                      <a:pt x="53340" y="49530"/>
                      <a:pt x="45720" y="54610"/>
                    </a:cubicBezTo>
                    <a:cubicBezTo>
                      <a:pt x="38100" y="59690"/>
                      <a:pt x="11430" y="53340"/>
                      <a:pt x="5080" y="45720"/>
                    </a:cubicBezTo>
                    <a:cubicBezTo>
                      <a:pt x="0" y="38100"/>
                      <a:pt x="2540" y="17780"/>
                      <a:pt x="8890" y="11430"/>
                    </a:cubicBezTo>
                    <a:cubicBezTo>
                      <a:pt x="15240" y="5080"/>
                      <a:pt x="30480" y="1270"/>
                      <a:pt x="43180" y="6350"/>
                    </a:cubicBezTo>
                    <a:cubicBezTo>
                      <a:pt x="69850" y="15240"/>
                      <a:pt x="107950" y="69850"/>
                      <a:pt x="143510" y="118110"/>
                    </a:cubicBezTo>
                    <a:cubicBezTo>
                      <a:pt x="195580" y="189230"/>
                      <a:pt x="304800" y="354330"/>
                      <a:pt x="311150" y="401320"/>
                    </a:cubicBezTo>
                    <a:cubicBezTo>
                      <a:pt x="313690" y="416560"/>
                      <a:pt x="309880" y="426720"/>
                      <a:pt x="303530" y="433070"/>
                    </a:cubicBezTo>
                    <a:cubicBezTo>
                      <a:pt x="295910" y="439420"/>
                      <a:pt x="281940" y="443230"/>
                      <a:pt x="270510" y="436880"/>
                    </a:cubicBezTo>
                    <a:cubicBezTo>
                      <a:pt x="232410" y="415290"/>
                      <a:pt x="124460" y="187960"/>
                      <a:pt x="123190" y="138430"/>
                    </a:cubicBezTo>
                    <a:cubicBezTo>
                      <a:pt x="123190" y="123190"/>
                      <a:pt x="129540" y="110490"/>
                      <a:pt x="137160" y="107950"/>
                    </a:cubicBezTo>
                    <a:cubicBezTo>
                      <a:pt x="144780" y="104140"/>
                      <a:pt x="170180" y="116840"/>
                      <a:pt x="170180" y="116840"/>
                    </a:cubicBezTo>
                  </a:path>
                </a:pathLst>
              </a:custGeom>
              <a:solidFill>
                <a:srgbClr val="C3706A">
                  <a:alpha val="55686"/>
                </a:srgbClr>
              </a:solidFill>
              <a:ln cap="sq">
                <a:noFill/>
                <a:prstDash val="solid"/>
                <a:miter/>
              </a:ln>
            </p:spPr>
          </p:sp>
        </p:grpSp>
        <p:grpSp>
          <p:nvGrpSpPr>
            <p:cNvPr id="20" name="Group 20"/>
            <p:cNvGrpSpPr/>
            <p:nvPr/>
          </p:nvGrpSpPr>
          <p:grpSpPr>
            <a:xfrm>
              <a:off x="3723400" y="2243089"/>
              <a:ext cx="318807" cy="468768"/>
              <a:chOff x="0" y="0"/>
              <a:chExt cx="364490" cy="535940"/>
            </a:xfrm>
          </p:grpSpPr>
          <p:sp>
            <p:nvSpPr>
              <p:cNvPr id="21" name="Freeform 21"/>
              <p:cNvSpPr/>
              <p:nvPr/>
            </p:nvSpPr>
            <p:spPr>
              <a:xfrm>
                <a:off x="48260" y="45720"/>
                <a:ext cx="266700" cy="441960"/>
              </a:xfrm>
              <a:custGeom>
                <a:avLst/>
                <a:gdLst/>
                <a:ahLst/>
                <a:cxnLst/>
                <a:rect l="l" t="t" r="r" b="b"/>
                <a:pathLst>
                  <a:path w="266700" h="441960">
                    <a:moveTo>
                      <a:pt x="91440" y="86360"/>
                    </a:moveTo>
                    <a:cubicBezTo>
                      <a:pt x="262890" y="400050"/>
                      <a:pt x="266700" y="415290"/>
                      <a:pt x="261620" y="425450"/>
                    </a:cubicBezTo>
                    <a:cubicBezTo>
                      <a:pt x="259080" y="433070"/>
                      <a:pt x="247650" y="438150"/>
                      <a:pt x="241300" y="439420"/>
                    </a:cubicBezTo>
                    <a:cubicBezTo>
                      <a:pt x="233680" y="439420"/>
                      <a:pt x="227330" y="436880"/>
                      <a:pt x="218440" y="429260"/>
                    </a:cubicBezTo>
                    <a:cubicBezTo>
                      <a:pt x="189230" y="400050"/>
                      <a:pt x="134620" y="236220"/>
                      <a:pt x="93980" y="165100"/>
                    </a:cubicBezTo>
                    <a:cubicBezTo>
                      <a:pt x="63500" y="113030"/>
                      <a:pt x="7620" y="64770"/>
                      <a:pt x="2540" y="35560"/>
                    </a:cubicBezTo>
                    <a:cubicBezTo>
                      <a:pt x="1270" y="22860"/>
                      <a:pt x="5080" y="10160"/>
                      <a:pt x="11430" y="6350"/>
                    </a:cubicBezTo>
                    <a:cubicBezTo>
                      <a:pt x="19050" y="1270"/>
                      <a:pt x="36830" y="1270"/>
                      <a:pt x="43180" y="6350"/>
                    </a:cubicBezTo>
                    <a:cubicBezTo>
                      <a:pt x="49530" y="10160"/>
                      <a:pt x="53340" y="21590"/>
                      <a:pt x="53340" y="29210"/>
                    </a:cubicBezTo>
                    <a:cubicBezTo>
                      <a:pt x="52070" y="35560"/>
                      <a:pt x="46990" y="46990"/>
                      <a:pt x="40640" y="49530"/>
                    </a:cubicBezTo>
                    <a:cubicBezTo>
                      <a:pt x="31750" y="52070"/>
                      <a:pt x="8890" y="45720"/>
                      <a:pt x="3810" y="38100"/>
                    </a:cubicBezTo>
                    <a:cubicBezTo>
                      <a:pt x="0" y="31750"/>
                      <a:pt x="3810" y="12700"/>
                      <a:pt x="10160" y="7620"/>
                    </a:cubicBezTo>
                    <a:cubicBezTo>
                      <a:pt x="16510" y="2540"/>
                      <a:pt x="29210" y="0"/>
                      <a:pt x="40640" y="5080"/>
                    </a:cubicBezTo>
                    <a:cubicBezTo>
                      <a:pt x="67310" y="16510"/>
                      <a:pt x="104140" y="87630"/>
                      <a:pt x="135890" y="142240"/>
                    </a:cubicBezTo>
                    <a:cubicBezTo>
                      <a:pt x="179070" y="214630"/>
                      <a:pt x="264160" y="364490"/>
                      <a:pt x="265430" y="407670"/>
                    </a:cubicBezTo>
                    <a:cubicBezTo>
                      <a:pt x="265430" y="421640"/>
                      <a:pt x="260350" y="430530"/>
                      <a:pt x="252730" y="435610"/>
                    </a:cubicBezTo>
                    <a:cubicBezTo>
                      <a:pt x="246380" y="439420"/>
                      <a:pt x="237490" y="441960"/>
                      <a:pt x="228600" y="436880"/>
                    </a:cubicBezTo>
                    <a:cubicBezTo>
                      <a:pt x="205740" y="424180"/>
                      <a:pt x="184150" y="336550"/>
                      <a:pt x="156210" y="284480"/>
                    </a:cubicBezTo>
                    <a:cubicBezTo>
                      <a:pt x="124460" y="226060"/>
                      <a:pt x="48260" y="142240"/>
                      <a:pt x="45720" y="107950"/>
                    </a:cubicBezTo>
                    <a:cubicBezTo>
                      <a:pt x="44450" y="93980"/>
                      <a:pt x="52070" y="80010"/>
                      <a:pt x="59690" y="77470"/>
                    </a:cubicBezTo>
                    <a:cubicBezTo>
                      <a:pt x="67310" y="73660"/>
                      <a:pt x="91440" y="86360"/>
                      <a:pt x="91440" y="86360"/>
                    </a:cubicBezTo>
                  </a:path>
                </a:pathLst>
              </a:custGeom>
              <a:solidFill>
                <a:srgbClr val="C3706A">
                  <a:alpha val="55686"/>
                </a:srgbClr>
              </a:solidFill>
              <a:ln cap="sq">
                <a:noFill/>
                <a:prstDash val="solid"/>
                <a:miter/>
              </a:ln>
            </p:spPr>
          </p:sp>
        </p:grpSp>
        <p:grpSp>
          <p:nvGrpSpPr>
            <p:cNvPr id="22" name="Group 22"/>
            <p:cNvGrpSpPr/>
            <p:nvPr/>
          </p:nvGrpSpPr>
          <p:grpSpPr>
            <a:xfrm>
              <a:off x="4077753" y="2183104"/>
              <a:ext cx="382123" cy="546525"/>
              <a:chOff x="0" y="0"/>
              <a:chExt cx="436880" cy="624840"/>
            </a:xfrm>
          </p:grpSpPr>
          <p:sp>
            <p:nvSpPr>
              <p:cNvPr id="23" name="Freeform 23"/>
              <p:cNvSpPr/>
              <p:nvPr/>
            </p:nvSpPr>
            <p:spPr>
              <a:xfrm>
                <a:off x="48260" y="46990"/>
                <a:ext cx="341630" cy="528320"/>
              </a:xfrm>
              <a:custGeom>
                <a:avLst/>
                <a:gdLst/>
                <a:ahLst/>
                <a:cxnLst/>
                <a:rect l="l" t="t" r="r" b="b"/>
                <a:pathLst>
                  <a:path w="341630" h="528320">
                    <a:moveTo>
                      <a:pt x="111760" y="30480"/>
                    </a:moveTo>
                    <a:cubicBezTo>
                      <a:pt x="330200" y="469900"/>
                      <a:pt x="341630" y="486410"/>
                      <a:pt x="337820" y="500380"/>
                    </a:cubicBezTo>
                    <a:cubicBezTo>
                      <a:pt x="335280" y="511810"/>
                      <a:pt x="322580" y="525780"/>
                      <a:pt x="314960" y="527050"/>
                    </a:cubicBezTo>
                    <a:cubicBezTo>
                      <a:pt x="306070" y="528320"/>
                      <a:pt x="298450" y="523240"/>
                      <a:pt x="288290" y="511810"/>
                    </a:cubicBezTo>
                    <a:cubicBezTo>
                      <a:pt x="250190" y="473710"/>
                      <a:pt x="166370" y="251460"/>
                      <a:pt x="110490" y="163830"/>
                    </a:cubicBezTo>
                    <a:cubicBezTo>
                      <a:pt x="73660" y="106680"/>
                      <a:pt x="8890" y="58420"/>
                      <a:pt x="2540" y="30480"/>
                    </a:cubicBezTo>
                    <a:cubicBezTo>
                      <a:pt x="0" y="19050"/>
                      <a:pt x="3810" y="7620"/>
                      <a:pt x="8890" y="3810"/>
                    </a:cubicBezTo>
                    <a:cubicBezTo>
                      <a:pt x="15240" y="0"/>
                      <a:pt x="36830" y="2540"/>
                      <a:pt x="41910" y="7620"/>
                    </a:cubicBezTo>
                    <a:cubicBezTo>
                      <a:pt x="45720" y="13970"/>
                      <a:pt x="41910" y="35560"/>
                      <a:pt x="35560" y="39370"/>
                    </a:cubicBezTo>
                    <a:cubicBezTo>
                      <a:pt x="29210" y="44450"/>
                      <a:pt x="8890" y="38100"/>
                      <a:pt x="3810" y="31750"/>
                    </a:cubicBezTo>
                    <a:cubicBezTo>
                      <a:pt x="0" y="26670"/>
                      <a:pt x="2540" y="10160"/>
                      <a:pt x="7620" y="5080"/>
                    </a:cubicBezTo>
                    <a:cubicBezTo>
                      <a:pt x="12700" y="0"/>
                      <a:pt x="27940" y="0"/>
                      <a:pt x="39370" y="6350"/>
                    </a:cubicBezTo>
                    <a:cubicBezTo>
                      <a:pt x="73660" y="22860"/>
                      <a:pt x="130810" y="119380"/>
                      <a:pt x="175260" y="190500"/>
                    </a:cubicBezTo>
                    <a:cubicBezTo>
                      <a:pt x="229870" y="276860"/>
                      <a:pt x="340360" y="445770"/>
                      <a:pt x="337820" y="495300"/>
                    </a:cubicBezTo>
                    <a:cubicBezTo>
                      <a:pt x="336550" y="511810"/>
                      <a:pt x="323850" y="524510"/>
                      <a:pt x="314960" y="527050"/>
                    </a:cubicBezTo>
                    <a:cubicBezTo>
                      <a:pt x="306070" y="528320"/>
                      <a:pt x="297180" y="521970"/>
                      <a:pt x="288290" y="511810"/>
                    </a:cubicBezTo>
                    <a:cubicBezTo>
                      <a:pt x="265430" y="487680"/>
                      <a:pt x="250190" y="401320"/>
                      <a:pt x="220980" y="336550"/>
                    </a:cubicBezTo>
                    <a:cubicBezTo>
                      <a:pt x="181610" y="252730"/>
                      <a:pt x="74930" y="101600"/>
                      <a:pt x="68580" y="53340"/>
                    </a:cubicBezTo>
                    <a:cubicBezTo>
                      <a:pt x="67310" y="39370"/>
                      <a:pt x="69850" y="26670"/>
                      <a:pt x="76200" y="22860"/>
                    </a:cubicBezTo>
                    <a:cubicBezTo>
                      <a:pt x="83820" y="19050"/>
                      <a:pt x="111760" y="30480"/>
                      <a:pt x="111760" y="30480"/>
                    </a:cubicBezTo>
                  </a:path>
                </a:pathLst>
              </a:custGeom>
              <a:solidFill>
                <a:srgbClr val="C3706A">
                  <a:alpha val="55686"/>
                </a:srgbClr>
              </a:solidFill>
              <a:ln cap="sq">
                <a:noFill/>
                <a:prstDash val="solid"/>
                <a:miter/>
              </a:ln>
            </p:spPr>
          </p:sp>
        </p:grpSp>
        <p:grpSp>
          <p:nvGrpSpPr>
            <p:cNvPr id="24" name="Group 24"/>
            <p:cNvGrpSpPr/>
            <p:nvPr/>
          </p:nvGrpSpPr>
          <p:grpSpPr>
            <a:xfrm>
              <a:off x="4064423" y="1890958"/>
              <a:ext cx="407672" cy="784242"/>
              <a:chOff x="0" y="0"/>
              <a:chExt cx="466090" cy="896620"/>
            </a:xfrm>
          </p:grpSpPr>
          <p:sp>
            <p:nvSpPr>
              <p:cNvPr id="25" name="Freeform 25"/>
              <p:cNvSpPr/>
              <p:nvPr/>
            </p:nvSpPr>
            <p:spPr>
              <a:xfrm>
                <a:off x="49530" y="48260"/>
                <a:ext cx="373380" cy="798830"/>
              </a:xfrm>
              <a:custGeom>
                <a:avLst/>
                <a:gdLst/>
                <a:ahLst/>
                <a:cxnLst/>
                <a:rect l="l" t="t" r="r" b="b"/>
                <a:pathLst>
                  <a:path w="373380" h="798830">
                    <a:moveTo>
                      <a:pt x="46990" y="13970"/>
                    </a:moveTo>
                    <a:cubicBezTo>
                      <a:pt x="330200" y="600710"/>
                      <a:pt x="373380" y="722630"/>
                      <a:pt x="364490" y="765810"/>
                    </a:cubicBezTo>
                    <a:cubicBezTo>
                      <a:pt x="360680" y="782320"/>
                      <a:pt x="349250" y="795020"/>
                      <a:pt x="340360" y="796290"/>
                    </a:cubicBezTo>
                    <a:cubicBezTo>
                      <a:pt x="332740" y="798830"/>
                      <a:pt x="316230" y="787400"/>
                      <a:pt x="313690" y="779780"/>
                    </a:cubicBezTo>
                    <a:cubicBezTo>
                      <a:pt x="311150" y="770890"/>
                      <a:pt x="321310" y="748030"/>
                      <a:pt x="330200" y="745490"/>
                    </a:cubicBezTo>
                    <a:cubicBezTo>
                      <a:pt x="337820" y="741680"/>
                      <a:pt x="360680" y="754380"/>
                      <a:pt x="364490" y="763270"/>
                    </a:cubicBezTo>
                    <a:cubicBezTo>
                      <a:pt x="367030" y="770890"/>
                      <a:pt x="359410" y="788670"/>
                      <a:pt x="351790" y="793750"/>
                    </a:cubicBezTo>
                    <a:cubicBezTo>
                      <a:pt x="344170" y="797560"/>
                      <a:pt x="330200" y="797560"/>
                      <a:pt x="320040" y="789940"/>
                    </a:cubicBezTo>
                    <a:cubicBezTo>
                      <a:pt x="285750" y="760730"/>
                      <a:pt x="270510" y="582930"/>
                      <a:pt x="224790" y="469900"/>
                    </a:cubicBezTo>
                    <a:cubicBezTo>
                      <a:pt x="170180" y="332740"/>
                      <a:pt x="0" y="90170"/>
                      <a:pt x="1270" y="30480"/>
                    </a:cubicBezTo>
                    <a:cubicBezTo>
                      <a:pt x="1270" y="15240"/>
                      <a:pt x="8890" y="5080"/>
                      <a:pt x="16510" y="2540"/>
                    </a:cubicBezTo>
                    <a:cubicBezTo>
                      <a:pt x="24130" y="0"/>
                      <a:pt x="46990" y="13970"/>
                      <a:pt x="46990" y="13970"/>
                    </a:cubicBezTo>
                  </a:path>
                </a:pathLst>
              </a:custGeom>
              <a:solidFill>
                <a:srgbClr val="C3706A">
                  <a:alpha val="55686"/>
                </a:srgbClr>
              </a:solidFill>
              <a:ln cap="sq">
                <a:noFill/>
                <a:prstDash val="solid"/>
                <a:miter/>
              </a:ln>
            </p:spPr>
          </p:sp>
        </p:grpSp>
        <p:grpSp>
          <p:nvGrpSpPr>
            <p:cNvPr id="26" name="Group 26"/>
            <p:cNvGrpSpPr/>
            <p:nvPr/>
          </p:nvGrpSpPr>
          <p:grpSpPr>
            <a:xfrm>
              <a:off x="3944454" y="1949831"/>
              <a:ext cx="507647" cy="938646"/>
              <a:chOff x="0" y="0"/>
              <a:chExt cx="580390" cy="1073150"/>
            </a:xfrm>
          </p:grpSpPr>
          <p:sp>
            <p:nvSpPr>
              <p:cNvPr id="27" name="Freeform 27"/>
              <p:cNvSpPr/>
              <p:nvPr/>
            </p:nvSpPr>
            <p:spPr>
              <a:xfrm>
                <a:off x="50800" y="46990"/>
                <a:ext cx="482600" cy="974090"/>
              </a:xfrm>
              <a:custGeom>
                <a:avLst/>
                <a:gdLst/>
                <a:ahLst/>
                <a:cxnLst/>
                <a:rect l="l" t="t" r="r" b="b"/>
                <a:pathLst>
                  <a:path w="482600" h="974090">
                    <a:moveTo>
                      <a:pt x="45720" y="13970"/>
                    </a:moveTo>
                    <a:cubicBezTo>
                      <a:pt x="331470" y="586740"/>
                      <a:pt x="433070" y="821690"/>
                      <a:pt x="462280" y="902970"/>
                    </a:cubicBezTo>
                    <a:cubicBezTo>
                      <a:pt x="472440" y="930910"/>
                      <a:pt x="482600" y="949960"/>
                      <a:pt x="478790" y="961390"/>
                    </a:cubicBezTo>
                    <a:cubicBezTo>
                      <a:pt x="476250" y="969010"/>
                      <a:pt x="463550" y="974090"/>
                      <a:pt x="457200" y="974090"/>
                    </a:cubicBezTo>
                    <a:cubicBezTo>
                      <a:pt x="450850" y="974090"/>
                      <a:pt x="441960" y="969010"/>
                      <a:pt x="440690" y="963930"/>
                    </a:cubicBezTo>
                    <a:cubicBezTo>
                      <a:pt x="438150" y="956310"/>
                      <a:pt x="443230" y="937260"/>
                      <a:pt x="449580" y="934720"/>
                    </a:cubicBezTo>
                    <a:cubicBezTo>
                      <a:pt x="455930" y="930910"/>
                      <a:pt x="474980" y="938530"/>
                      <a:pt x="478790" y="944880"/>
                    </a:cubicBezTo>
                    <a:cubicBezTo>
                      <a:pt x="481330" y="951230"/>
                      <a:pt x="477520" y="966470"/>
                      <a:pt x="472440" y="970280"/>
                    </a:cubicBezTo>
                    <a:cubicBezTo>
                      <a:pt x="466090" y="974090"/>
                      <a:pt x="453390" y="974090"/>
                      <a:pt x="441960" y="965200"/>
                    </a:cubicBezTo>
                    <a:cubicBezTo>
                      <a:pt x="392430" y="928370"/>
                      <a:pt x="294640" y="618490"/>
                      <a:pt x="217170" y="457200"/>
                    </a:cubicBezTo>
                    <a:cubicBezTo>
                      <a:pt x="147320" y="308610"/>
                      <a:pt x="1270" y="92710"/>
                      <a:pt x="0" y="33020"/>
                    </a:cubicBezTo>
                    <a:cubicBezTo>
                      <a:pt x="0" y="17780"/>
                      <a:pt x="7620" y="6350"/>
                      <a:pt x="15240" y="3810"/>
                    </a:cubicBezTo>
                    <a:cubicBezTo>
                      <a:pt x="21590" y="0"/>
                      <a:pt x="45720" y="13970"/>
                      <a:pt x="45720" y="13970"/>
                    </a:cubicBezTo>
                  </a:path>
                </a:pathLst>
              </a:custGeom>
              <a:solidFill>
                <a:srgbClr val="C3706A">
                  <a:alpha val="55686"/>
                </a:srgbClr>
              </a:solidFill>
              <a:ln cap="sq">
                <a:noFill/>
                <a:prstDash val="solid"/>
                <a:miter/>
              </a:ln>
            </p:spPr>
          </p:sp>
        </p:grpSp>
        <p:grpSp>
          <p:nvGrpSpPr>
            <p:cNvPr id="28" name="Group 28"/>
            <p:cNvGrpSpPr/>
            <p:nvPr/>
          </p:nvGrpSpPr>
          <p:grpSpPr>
            <a:xfrm>
              <a:off x="3780052" y="2207542"/>
              <a:ext cx="371015" cy="468768"/>
              <a:chOff x="0" y="0"/>
              <a:chExt cx="424180" cy="535940"/>
            </a:xfrm>
          </p:grpSpPr>
          <p:sp>
            <p:nvSpPr>
              <p:cNvPr id="29" name="Freeform 29"/>
              <p:cNvSpPr/>
              <p:nvPr/>
            </p:nvSpPr>
            <p:spPr>
              <a:xfrm>
                <a:off x="48260" y="48260"/>
                <a:ext cx="326390" cy="441960"/>
              </a:xfrm>
              <a:custGeom>
                <a:avLst/>
                <a:gdLst/>
                <a:ahLst/>
                <a:cxnLst/>
                <a:rect l="l" t="t" r="r" b="b"/>
                <a:pathLst>
                  <a:path w="326390" h="441960">
                    <a:moveTo>
                      <a:pt x="149860" y="110490"/>
                    </a:moveTo>
                    <a:cubicBezTo>
                      <a:pt x="326390" y="417830"/>
                      <a:pt x="322580" y="427990"/>
                      <a:pt x="314960" y="433070"/>
                    </a:cubicBezTo>
                    <a:cubicBezTo>
                      <a:pt x="308610" y="439420"/>
                      <a:pt x="294640" y="441960"/>
                      <a:pt x="283210" y="435610"/>
                    </a:cubicBezTo>
                    <a:cubicBezTo>
                      <a:pt x="250190" y="417830"/>
                      <a:pt x="210820" y="278130"/>
                      <a:pt x="162560" y="210820"/>
                    </a:cubicBezTo>
                    <a:cubicBezTo>
                      <a:pt x="116840" y="147320"/>
                      <a:pt x="15240" y="74930"/>
                      <a:pt x="3810" y="40640"/>
                    </a:cubicBezTo>
                    <a:cubicBezTo>
                      <a:pt x="0" y="29210"/>
                      <a:pt x="2540" y="20320"/>
                      <a:pt x="7620" y="13970"/>
                    </a:cubicBezTo>
                    <a:cubicBezTo>
                      <a:pt x="13970" y="6350"/>
                      <a:pt x="33020" y="0"/>
                      <a:pt x="41910" y="2540"/>
                    </a:cubicBezTo>
                    <a:cubicBezTo>
                      <a:pt x="49530" y="5080"/>
                      <a:pt x="58420" y="15240"/>
                      <a:pt x="59690" y="22860"/>
                    </a:cubicBezTo>
                    <a:cubicBezTo>
                      <a:pt x="62230" y="31750"/>
                      <a:pt x="54610" y="50800"/>
                      <a:pt x="46990" y="55880"/>
                    </a:cubicBezTo>
                    <a:cubicBezTo>
                      <a:pt x="39370" y="60960"/>
                      <a:pt x="26670" y="60960"/>
                      <a:pt x="19050" y="57150"/>
                    </a:cubicBezTo>
                    <a:cubicBezTo>
                      <a:pt x="11430" y="53340"/>
                      <a:pt x="2540" y="43180"/>
                      <a:pt x="2540" y="34290"/>
                    </a:cubicBezTo>
                    <a:cubicBezTo>
                      <a:pt x="2540" y="25400"/>
                      <a:pt x="11430" y="7620"/>
                      <a:pt x="20320" y="3810"/>
                    </a:cubicBezTo>
                    <a:cubicBezTo>
                      <a:pt x="26670" y="0"/>
                      <a:pt x="35560" y="0"/>
                      <a:pt x="46990" y="5080"/>
                    </a:cubicBezTo>
                    <a:cubicBezTo>
                      <a:pt x="80010" y="20320"/>
                      <a:pt x="156210" y="105410"/>
                      <a:pt x="200660" y="167640"/>
                    </a:cubicBezTo>
                    <a:cubicBezTo>
                      <a:pt x="250190" y="236220"/>
                      <a:pt x="320040" y="360680"/>
                      <a:pt x="325120" y="402590"/>
                    </a:cubicBezTo>
                    <a:cubicBezTo>
                      <a:pt x="326390" y="417830"/>
                      <a:pt x="322580" y="427990"/>
                      <a:pt x="314960" y="433070"/>
                    </a:cubicBezTo>
                    <a:cubicBezTo>
                      <a:pt x="308610" y="439420"/>
                      <a:pt x="295910" y="441960"/>
                      <a:pt x="283210" y="435610"/>
                    </a:cubicBezTo>
                    <a:cubicBezTo>
                      <a:pt x="243840" y="415290"/>
                      <a:pt x="132080" y="213360"/>
                      <a:pt x="111760" y="156210"/>
                    </a:cubicBezTo>
                    <a:cubicBezTo>
                      <a:pt x="102870" y="133350"/>
                      <a:pt x="99060" y="114300"/>
                      <a:pt x="104140" y="104140"/>
                    </a:cubicBezTo>
                    <a:cubicBezTo>
                      <a:pt x="109220" y="96520"/>
                      <a:pt x="124460" y="92710"/>
                      <a:pt x="132080" y="93980"/>
                    </a:cubicBezTo>
                    <a:cubicBezTo>
                      <a:pt x="139700" y="95250"/>
                      <a:pt x="149860" y="110490"/>
                      <a:pt x="149860" y="110490"/>
                    </a:cubicBezTo>
                  </a:path>
                </a:pathLst>
              </a:custGeom>
              <a:solidFill>
                <a:srgbClr val="AA5B58">
                  <a:alpha val="40392"/>
                </a:srgbClr>
              </a:solidFill>
              <a:ln cap="sq">
                <a:noFill/>
                <a:prstDash val="solid"/>
                <a:miter/>
              </a:ln>
            </p:spPr>
          </p:sp>
        </p:grpSp>
        <p:grpSp>
          <p:nvGrpSpPr>
            <p:cNvPr id="30" name="Group 30"/>
            <p:cNvGrpSpPr/>
            <p:nvPr/>
          </p:nvGrpSpPr>
          <p:grpSpPr>
            <a:xfrm>
              <a:off x="3836704" y="2319736"/>
              <a:ext cx="286593" cy="473211"/>
              <a:chOff x="0" y="0"/>
              <a:chExt cx="327660" cy="541020"/>
            </a:xfrm>
          </p:grpSpPr>
          <p:sp>
            <p:nvSpPr>
              <p:cNvPr id="31" name="Freeform 31"/>
              <p:cNvSpPr/>
              <p:nvPr/>
            </p:nvSpPr>
            <p:spPr>
              <a:xfrm>
                <a:off x="50800" y="46990"/>
                <a:ext cx="226060" cy="445770"/>
              </a:xfrm>
              <a:custGeom>
                <a:avLst/>
                <a:gdLst/>
                <a:ahLst/>
                <a:cxnLst/>
                <a:rect l="l" t="t" r="r" b="b"/>
                <a:pathLst>
                  <a:path w="226060" h="445770">
                    <a:moveTo>
                      <a:pt x="48260" y="15240"/>
                    </a:moveTo>
                    <a:cubicBezTo>
                      <a:pt x="165100" y="243840"/>
                      <a:pt x="222250" y="364490"/>
                      <a:pt x="224790" y="406400"/>
                    </a:cubicBezTo>
                    <a:cubicBezTo>
                      <a:pt x="224790" y="422910"/>
                      <a:pt x="222250" y="434340"/>
                      <a:pt x="214630" y="439420"/>
                    </a:cubicBezTo>
                    <a:cubicBezTo>
                      <a:pt x="205740" y="444500"/>
                      <a:pt x="179070" y="439420"/>
                      <a:pt x="173990" y="431800"/>
                    </a:cubicBezTo>
                    <a:cubicBezTo>
                      <a:pt x="168910" y="424180"/>
                      <a:pt x="176530" y="398780"/>
                      <a:pt x="184150" y="392430"/>
                    </a:cubicBezTo>
                    <a:cubicBezTo>
                      <a:pt x="190500" y="387350"/>
                      <a:pt x="203200" y="388620"/>
                      <a:pt x="210820" y="391160"/>
                    </a:cubicBezTo>
                    <a:cubicBezTo>
                      <a:pt x="217170" y="394970"/>
                      <a:pt x="226060" y="405130"/>
                      <a:pt x="226060" y="412750"/>
                    </a:cubicBezTo>
                    <a:cubicBezTo>
                      <a:pt x="226060" y="421640"/>
                      <a:pt x="217170" y="438150"/>
                      <a:pt x="209550" y="441960"/>
                    </a:cubicBezTo>
                    <a:cubicBezTo>
                      <a:pt x="200660" y="445770"/>
                      <a:pt x="186690" y="443230"/>
                      <a:pt x="176530" y="434340"/>
                    </a:cubicBezTo>
                    <a:cubicBezTo>
                      <a:pt x="146050" y="407670"/>
                      <a:pt x="115570" y="269240"/>
                      <a:pt x="83820" y="198120"/>
                    </a:cubicBezTo>
                    <a:cubicBezTo>
                      <a:pt x="57150" y="138430"/>
                      <a:pt x="0" y="67310"/>
                      <a:pt x="0" y="34290"/>
                    </a:cubicBezTo>
                    <a:cubicBezTo>
                      <a:pt x="0" y="20320"/>
                      <a:pt x="7620" y="7620"/>
                      <a:pt x="15240" y="3810"/>
                    </a:cubicBezTo>
                    <a:cubicBezTo>
                      <a:pt x="24130" y="0"/>
                      <a:pt x="48260" y="15240"/>
                      <a:pt x="48260" y="15240"/>
                    </a:cubicBezTo>
                  </a:path>
                </a:pathLst>
              </a:custGeom>
              <a:solidFill>
                <a:srgbClr val="AA5B58">
                  <a:alpha val="40392"/>
                </a:srgbClr>
              </a:solidFill>
              <a:ln cap="sq">
                <a:noFill/>
                <a:prstDash val="solid"/>
                <a:miter/>
              </a:ln>
            </p:spPr>
          </p:sp>
        </p:grpSp>
        <p:grpSp>
          <p:nvGrpSpPr>
            <p:cNvPr id="32" name="Group 32"/>
            <p:cNvGrpSpPr/>
            <p:nvPr/>
          </p:nvGrpSpPr>
          <p:grpSpPr>
            <a:xfrm>
              <a:off x="4023323" y="2218651"/>
              <a:ext cx="325471" cy="574296"/>
              <a:chOff x="0" y="0"/>
              <a:chExt cx="372110" cy="656590"/>
            </a:xfrm>
          </p:grpSpPr>
          <p:sp>
            <p:nvSpPr>
              <p:cNvPr id="33" name="Freeform 33"/>
              <p:cNvSpPr/>
              <p:nvPr/>
            </p:nvSpPr>
            <p:spPr>
              <a:xfrm>
                <a:off x="44450" y="49530"/>
                <a:ext cx="285750" cy="556260"/>
              </a:xfrm>
              <a:custGeom>
                <a:avLst/>
                <a:gdLst/>
                <a:ahLst/>
                <a:cxnLst/>
                <a:rect l="l" t="t" r="r" b="b"/>
                <a:pathLst>
                  <a:path w="285750" h="556260">
                    <a:moveTo>
                      <a:pt x="50800" y="19050"/>
                    </a:moveTo>
                    <a:cubicBezTo>
                      <a:pt x="274320" y="521970"/>
                      <a:pt x="274320" y="538480"/>
                      <a:pt x="267970" y="547370"/>
                    </a:cubicBezTo>
                    <a:cubicBezTo>
                      <a:pt x="262890" y="553720"/>
                      <a:pt x="250190" y="556260"/>
                      <a:pt x="242570" y="553720"/>
                    </a:cubicBezTo>
                    <a:cubicBezTo>
                      <a:pt x="236220" y="552450"/>
                      <a:pt x="229870" y="547370"/>
                      <a:pt x="223520" y="537210"/>
                    </a:cubicBezTo>
                    <a:cubicBezTo>
                      <a:pt x="205740" y="509270"/>
                      <a:pt x="167640" y="373380"/>
                      <a:pt x="177800" y="342900"/>
                    </a:cubicBezTo>
                    <a:cubicBezTo>
                      <a:pt x="182880" y="328930"/>
                      <a:pt x="196850" y="320040"/>
                      <a:pt x="204470" y="321310"/>
                    </a:cubicBezTo>
                    <a:cubicBezTo>
                      <a:pt x="212090" y="321310"/>
                      <a:pt x="224790" y="334010"/>
                      <a:pt x="224790" y="340360"/>
                    </a:cubicBezTo>
                    <a:cubicBezTo>
                      <a:pt x="226060" y="349250"/>
                      <a:pt x="212090" y="367030"/>
                      <a:pt x="204470" y="368300"/>
                    </a:cubicBezTo>
                    <a:cubicBezTo>
                      <a:pt x="195580" y="368300"/>
                      <a:pt x="179070" y="353060"/>
                      <a:pt x="177800" y="345440"/>
                    </a:cubicBezTo>
                    <a:cubicBezTo>
                      <a:pt x="177800" y="337820"/>
                      <a:pt x="187960" y="323850"/>
                      <a:pt x="194310" y="321310"/>
                    </a:cubicBezTo>
                    <a:cubicBezTo>
                      <a:pt x="203200" y="320040"/>
                      <a:pt x="215900" y="326390"/>
                      <a:pt x="224790" y="337820"/>
                    </a:cubicBezTo>
                    <a:cubicBezTo>
                      <a:pt x="246380" y="367030"/>
                      <a:pt x="285750" y="496570"/>
                      <a:pt x="276860" y="529590"/>
                    </a:cubicBezTo>
                    <a:cubicBezTo>
                      <a:pt x="273050" y="543560"/>
                      <a:pt x="259080" y="553720"/>
                      <a:pt x="250190" y="554990"/>
                    </a:cubicBezTo>
                    <a:cubicBezTo>
                      <a:pt x="241300" y="554990"/>
                      <a:pt x="233680" y="549910"/>
                      <a:pt x="223520" y="537210"/>
                    </a:cubicBezTo>
                    <a:cubicBezTo>
                      <a:pt x="180340" y="487680"/>
                      <a:pt x="31750" y="140970"/>
                      <a:pt x="11430" y="62230"/>
                    </a:cubicBezTo>
                    <a:cubicBezTo>
                      <a:pt x="5080" y="36830"/>
                      <a:pt x="0" y="20320"/>
                      <a:pt x="6350" y="11430"/>
                    </a:cubicBezTo>
                    <a:cubicBezTo>
                      <a:pt x="10160" y="3810"/>
                      <a:pt x="21590" y="0"/>
                      <a:pt x="27940" y="1270"/>
                    </a:cubicBezTo>
                    <a:cubicBezTo>
                      <a:pt x="35560" y="1270"/>
                      <a:pt x="50800" y="19050"/>
                      <a:pt x="50800" y="19050"/>
                    </a:cubicBezTo>
                  </a:path>
                </a:pathLst>
              </a:custGeom>
              <a:solidFill>
                <a:srgbClr val="AA5B58">
                  <a:alpha val="40392"/>
                </a:srgbClr>
              </a:solidFill>
              <a:ln cap="sq">
                <a:noFill/>
                <a:prstDash val="solid"/>
                <a:miter/>
              </a:ln>
            </p:spPr>
          </p:sp>
        </p:grpSp>
        <p:grpSp>
          <p:nvGrpSpPr>
            <p:cNvPr id="34" name="Group 34"/>
            <p:cNvGrpSpPr/>
            <p:nvPr/>
          </p:nvGrpSpPr>
          <p:grpSpPr>
            <a:xfrm>
              <a:off x="4049983" y="2199767"/>
              <a:ext cx="311031" cy="570964"/>
              <a:chOff x="0" y="0"/>
              <a:chExt cx="355600" cy="652780"/>
            </a:xfrm>
          </p:grpSpPr>
          <p:sp>
            <p:nvSpPr>
              <p:cNvPr id="35" name="Freeform 35"/>
              <p:cNvSpPr/>
              <p:nvPr/>
            </p:nvSpPr>
            <p:spPr>
              <a:xfrm>
                <a:off x="49530" y="49530"/>
                <a:ext cx="259080" cy="553720"/>
              </a:xfrm>
              <a:custGeom>
                <a:avLst/>
                <a:gdLst/>
                <a:ahLst/>
                <a:cxnLst/>
                <a:rect l="l" t="t" r="r" b="b"/>
                <a:pathLst>
                  <a:path w="259080" h="553720">
                    <a:moveTo>
                      <a:pt x="46990" y="16510"/>
                    </a:moveTo>
                    <a:cubicBezTo>
                      <a:pt x="240030" y="469900"/>
                      <a:pt x="259080" y="510540"/>
                      <a:pt x="254000" y="532130"/>
                    </a:cubicBezTo>
                    <a:cubicBezTo>
                      <a:pt x="251460" y="542290"/>
                      <a:pt x="242570" y="551180"/>
                      <a:pt x="234950" y="552450"/>
                    </a:cubicBezTo>
                    <a:cubicBezTo>
                      <a:pt x="226060" y="553720"/>
                      <a:pt x="209550" y="543560"/>
                      <a:pt x="207010" y="535940"/>
                    </a:cubicBezTo>
                    <a:cubicBezTo>
                      <a:pt x="203200" y="529590"/>
                      <a:pt x="207010" y="515620"/>
                      <a:pt x="213360" y="510540"/>
                    </a:cubicBezTo>
                    <a:cubicBezTo>
                      <a:pt x="218440" y="505460"/>
                      <a:pt x="236220" y="504190"/>
                      <a:pt x="242570" y="506730"/>
                    </a:cubicBezTo>
                    <a:cubicBezTo>
                      <a:pt x="248920" y="510540"/>
                      <a:pt x="255270" y="520700"/>
                      <a:pt x="254000" y="527050"/>
                    </a:cubicBezTo>
                    <a:cubicBezTo>
                      <a:pt x="254000" y="534670"/>
                      <a:pt x="245110" y="549910"/>
                      <a:pt x="237490" y="551180"/>
                    </a:cubicBezTo>
                    <a:cubicBezTo>
                      <a:pt x="229870" y="553720"/>
                      <a:pt x="214630" y="548640"/>
                      <a:pt x="209550" y="542290"/>
                    </a:cubicBezTo>
                    <a:cubicBezTo>
                      <a:pt x="204470" y="535940"/>
                      <a:pt x="204470" y="525780"/>
                      <a:pt x="207010" y="519430"/>
                    </a:cubicBezTo>
                    <a:cubicBezTo>
                      <a:pt x="210820" y="511810"/>
                      <a:pt x="224790" y="502920"/>
                      <a:pt x="232410" y="504190"/>
                    </a:cubicBezTo>
                    <a:cubicBezTo>
                      <a:pt x="240030" y="504190"/>
                      <a:pt x="250190" y="510540"/>
                      <a:pt x="251460" y="516890"/>
                    </a:cubicBezTo>
                    <a:cubicBezTo>
                      <a:pt x="254000" y="524510"/>
                      <a:pt x="247650" y="547370"/>
                      <a:pt x="240030" y="551180"/>
                    </a:cubicBezTo>
                    <a:cubicBezTo>
                      <a:pt x="233680" y="553720"/>
                      <a:pt x="218440" y="549910"/>
                      <a:pt x="209550" y="541020"/>
                    </a:cubicBezTo>
                    <a:cubicBezTo>
                      <a:pt x="191770" y="524510"/>
                      <a:pt x="191770" y="473710"/>
                      <a:pt x="172720" y="424180"/>
                    </a:cubicBezTo>
                    <a:cubicBezTo>
                      <a:pt x="138430" y="331470"/>
                      <a:pt x="0" y="91440"/>
                      <a:pt x="1270" y="34290"/>
                    </a:cubicBezTo>
                    <a:cubicBezTo>
                      <a:pt x="2540" y="17780"/>
                      <a:pt x="10160" y="3810"/>
                      <a:pt x="17780" y="1270"/>
                    </a:cubicBezTo>
                    <a:cubicBezTo>
                      <a:pt x="25400" y="0"/>
                      <a:pt x="46990" y="16510"/>
                      <a:pt x="46990" y="16510"/>
                    </a:cubicBezTo>
                  </a:path>
                </a:pathLst>
              </a:custGeom>
              <a:solidFill>
                <a:srgbClr val="AA5B58">
                  <a:alpha val="40392"/>
                </a:srgbClr>
              </a:solidFill>
              <a:ln cap="sq">
                <a:noFill/>
                <a:prstDash val="solid"/>
                <a:miter/>
              </a:ln>
            </p:spPr>
          </p:sp>
        </p:grpSp>
        <p:grpSp>
          <p:nvGrpSpPr>
            <p:cNvPr id="36" name="Group 36"/>
            <p:cNvGrpSpPr/>
            <p:nvPr/>
          </p:nvGrpSpPr>
          <p:grpSpPr>
            <a:xfrm>
              <a:off x="3912240" y="2160888"/>
              <a:ext cx="427667" cy="724257"/>
              <a:chOff x="0" y="0"/>
              <a:chExt cx="488950" cy="828040"/>
            </a:xfrm>
          </p:grpSpPr>
          <p:sp>
            <p:nvSpPr>
              <p:cNvPr id="37" name="Freeform 37"/>
              <p:cNvSpPr/>
              <p:nvPr/>
            </p:nvSpPr>
            <p:spPr>
              <a:xfrm>
                <a:off x="49530" y="48260"/>
                <a:ext cx="392430" cy="730250"/>
              </a:xfrm>
              <a:custGeom>
                <a:avLst/>
                <a:gdLst/>
                <a:ahLst/>
                <a:cxnLst/>
                <a:rect l="l" t="t" r="r" b="b"/>
                <a:pathLst>
                  <a:path w="392430" h="730250">
                    <a:moveTo>
                      <a:pt x="40640" y="10160"/>
                    </a:moveTo>
                    <a:cubicBezTo>
                      <a:pt x="361950" y="612140"/>
                      <a:pt x="392430" y="676910"/>
                      <a:pt x="387350" y="704850"/>
                    </a:cubicBezTo>
                    <a:cubicBezTo>
                      <a:pt x="386080" y="717550"/>
                      <a:pt x="378460" y="726440"/>
                      <a:pt x="372110" y="728980"/>
                    </a:cubicBezTo>
                    <a:cubicBezTo>
                      <a:pt x="364490" y="730250"/>
                      <a:pt x="347980" y="725170"/>
                      <a:pt x="345440" y="718820"/>
                    </a:cubicBezTo>
                    <a:cubicBezTo>
                      <a:pt x="341630" y="711200"/>
                      <a:pt x="345440" y="689610"/>
                      <a:pt x="353060" y="685800"/>
                    </a:cubicBezTo>
                    <a:cubicBezTo>
                      <a:pt x="359410" y="681990"/>
                      <a:pt x="382270" y="688340"/>
                      <a:pt x="384810" y="695960"/>
                    </a:cubicBezTo>
                    <a:cubicBezTo>
                      <a:pt x="388620" y="702310"/>
                      <a:pt x="381000" y="723900"/>
                      <a:pt x="373380" y="727710"/>
                    </a:cubicBezTo>
                    <a:cubicBezTo>
                      <a:pt x="367030" y="730250"/>
                      <a:pt x="353060" y="725170"/>
                      <a:pt x="342900" y="713740"/>
                    </a:cubicBezTo>
                    <a:cubicBezTo>
                      <a:pt x="314960" y="685800"/>
                      <a:pt x="300990" y="577850"/>
                      <a:pt x="261620" y="491490"/>
                    </a:cubicBezTo>
                    <a:cubicBezTo>
                      <a:pt x="203200" y="363220"/>
                      <a:pt x="3810" y="90170"/>
                      <a:pt x="1270" y="30480"/>
                    </a:cubicBezTo>
                    <a:cubicBezTo>
                      <a:pt x="0" y="16510"/>
                      <a:pt x="5080" y="6350"/>
                      <a:pt x="11430" y="2540"/>
                    </a:cubicBezTo>
                    <a:cubicBezTo>
                      <a:pt x="19050" y="0"/>
                      <a:pt x="40640" y="10160"/>
                      <a:pt x="40640" y="10160"/>
                    </a:cubicBezTo>
                  </a:path>
                </a:pathLst>
              </a:custGeom>
              <a:solidFill>
                <a:srgbClr val="AA5B58">
                  <a:alpha val="40392"/>
                </a:srgbClr>
              </a:solidFill>
              <a:ln cap="sq">
                <a:noFill/>
                <a:prstDash val="solid"/>
                <a:miter/>
              </a:ln>
            </p:spPr>
          </p:sp>
        </p:grpSp>
        <p:grpSp>
          <p:nvGrpSpPr>
            <p:cNvPr id="38" name="Group 38"/>
            <p:cNvGrpSpPr/>
            <p:nvPr/>
          </p:nvGrpSpPr>
          <p:grpSpPr>
            <a:xfrm>
              <a:off x="4024434" y="697933"/>
              <a:ext cx="267709" cy="802015"/>
              <a:chOff x="0" y="0"/>
              <a:chExt cx="306070" cy="916940"/>
            </a:xfrm>
          </p:grpSpPr>
          <p:sp>
            <p:nvSpPr>
              <p:cNvPr id="39" name="Freeform 39"/>
              <p:cNvSpPr/>
              <p:nvPr/>
            </p:nvSpPr>
            <p:spPr>
              <a:xfrm>
                <a:off x="33020" y="46990"/>
                <a:ext cx="222250" cy="820420"/>
              </a:xfrm>
              <a:custGeom>
                <a:avLst/>
                <a:gdLst/>
                <a:ahLst/>
                <a:cxnLst/>
                <a:rect l="l" t="t" r="r" b="b"/>
                <a:pathLst>
                  <a:path w="222250" h="820420">
                    <a:moveTo>
                      <a:pt x="222250" y="31750"/>
                    </a:moveTo>
                    <a:cubicBezTo>
                      <a:pt x="143510" y="281940"/>
                      <a:pt x="144780" y="294640"/>
                      <a:pt x="143510" y="328930"/>
                    </a:cubicBezTo>
                    <a:cubicBezTo>
                      <a:pt x="140970" y="392430"/>
                      <a:pt x="137160" y="521970"/>
                      <a:pt x="143510" y="607060"/>
                    </a:cubicBezTo>
                    <a:cubicBezTo>
                      <a:pt x="148590" y="678180"/>
                      <a:pt x="181610" y="778510"/>
                      <a:pt x="171450" y="805180"/>
                    </a:cubicBezTo>
                    <a:cubicBezTo>
                      <a:pt x="167640" y="814070"/>
                      <a:pt x="161290" y="817880"/>
                      <a:pt x="154940" y="819150"/>
                    </a:cubicBezTo>
                    <a:cubicBezTo>
                      <a:pt x="148590" y="820420"/>
                      <a:pt x="138430" y="817880"/>
                      <a:pt x="130810" y="808990"/>
                    </a:cubicBezTo>
                    <a:cubicBezTo>
                      <a:pt x="109220" y="784860"/>
                      <a:pt x="86360" y="673100"/>
                      <a:pt x="69850" y="605790"/>
                    </a:cubicBezTo>
                    <a:cubicBezTo>
                      <a:pt x="53340" y="541020"/>
                      <a:pt x="38100" y="483870"/>
                      <a:pt x="29210" y="414020"/>
                    </a:cubicBezTo>
                    <a:cubicBezTo>
                      <a:pt x="19050" y="330200"/>
                      <a:pt x="0" y="203200"/>
                      <a:pt x="17780" y="137160"/>
                    </a:cubicBezTo>
                    <a:cubicBezTo>
                      <a:pt x="27940" y="96520"/>
                      <a:pt x="55880" y="55880"/>
                      <a:pt x="74930" y="46990"/>
                    </a:cubicBezTo>
                    <a:cubicBezTo>
                      <a:pt x="85090" y="43180"/>
                      <a:pt x="99060" y="45720"/>
                      <a:pt x="104140" y="52070"/>
                    </a:cubicBezTo>
                    <a:cubicBezTo>
                      <a:pt x="109220" y="57150"/>
                      <a:pt x="111760" y="74930"/>
                      <a:pt x="106680" y="81280"/>
                    </a:cubicBezTo>
                    <a:cubicBezTo>
                      <a:pt x="102870" y="87630"/>
                      <a:pt x="81280" y="91440"/>
                      <a:pt x="73660" y="88900"/>
                    </a:cubicBezTo>
                    <a:cubicBezTo>
                      <a:pt x="67310" y="86360"/>
                      <a:pt x="62230" y="74930"/>
                      <a:pt x="62230" y="68580"/>
                    </a:cubicBezTo>
                    <a:cubicBezTo>
                      <a:pt x="62230" y="62230"/>
                      <a:pt x="67310" y="52070"/>
                      <a:pt x="72390" y="48260"/>
                    </a:cubicBezTo>
                    <a:cubicBezTo>
                      <a:pt x="78740" y="44450"/>
                      <a:pt x="88900" y="43180"/>
                      <a:pt x="95250" y="45720"/>
                    </a:cubicBezTo>
                    <a:cubicBezTo>
                      <a:pt x="101600" y="48260"/>
                      <a:pt x="109220" y="54610"/>
                      <a:pt x="110490" y="63500"/>
                    </a:cubicBezTo>
                    <a:cubicBezTo>
                      <a:pt x="111760" y="78740"/>
                      <a:pt x="72390" y="105410"/>
                      <a:pt x="62230" y="139700"/>
                    </a:cubicBezTo>
                    <a:cubicBezTo>
                      <a:pt x="48260" y="191770"/>
                      <a:pt x="55880" y="279400"/>
                      <a:pt x="63500" y="351790"/>
                    </a:cubicBezTo>
                    <a:cubicBezTo>
                      <a:pt x="71120" y="430530"/>
                      <a:pt x="90170" y="521970"/>
                      <a:pt x="109220" y="594360"/>
                    </a:cubicBezTo>
                    <a:cubicBezTo>
                      <a:pt x="125730" y="657860"/>
                      <a:pt x="160020" y="732790"/>
                      <a:pt x="168910" y="767080"/>
                    </a:cubicBezTo>
                    <a:cubicBezTo>
                      <a:pt x="171450" y="782320"/>
                      <a:pt x="175260" y="791210"/>
                      <a:pt x="172720" y="800100"/>
                    </a:cubicBezTo>
                    <a:cubicBezTo>
                      <a:pt x="171450" y="806450"/>
                      <a:pt x="166370" y="814070"/>
                      <a:pt x="160020" y="816610"/>
                    </a:cubicBezTo>
                    <a:cubicBezTo>
                      <a:pt x="153670" y="819150"/>
                      <a:pt x="140970" y="817880"/>
                      <a:pt x="134620" y="812800"/>
                    </a:cubicBezTo>
                    <a:cubicBezTo>
                      <a:pt x="127000" y="807720"/>
                      <a:pt x="124460" y="795020"/>
                      <a:pt x="120650" y="778510"/>
                    </a:cubicBezTo>
                    <a:cubicBezTo>
                      <a:pt x="110490" y="744220"/>
                      <a:pt x="102870" y="674370"/>
                      <a:pt x="99060" y="607060"/>
                    </a:cubicBezTo>
                    <a:cubicBezTo>
                      <a:pt x="95250" y="513080"/>
                      <a:pt x="87630" y="370840"/>
                      <a:pt x="104140" y="266700"/>
                    </a:cubicBezTo>
                    <a:cubicBezTo>
                      <a:pt x="119380" y="173990"/>
                      <a:pt x="153670" y="40640"/>
                      <a:pt x="182880" y="12700"/>
                    </a:cubicBezTo>
                    <a:cubicBezTo>
                      <a:pt x="193040" y="2540"/>
                      <a:pt x="208280" y="0"/>
                      <a:pt x="214630" y="3810"/>
                    </a:cubicBezTo>
                    <a:cubicBezTo>
                      <a:pt x="220980" y="7620"/>
                      <a:pt x="222250" y="31750"/>
                      <a:pt x="222250" y="31750"/>
                    </a:cubicBezTo>
                  </a:path>
                </a:pathLst>
              </a:custGeom>
              <a:solidFill>
                <a:srgbClr val="AA5B58">
                  <a:alpha val="40392"/>
                </a:srgbClr>
              </a:solidFill>
              <a:ln cap="sq">
                <a:noFill/>
                <a:prstDash val="solid"/>
                <a:miter/>
              </a:ln>
            </p:spPr>
          </p:sp>
        </p:grpSp>
        <p:grpSp>
          <p:nvGrpSpPr>
            <p:cNvPr id="40" name="Group 40"/>
            <p:cNvGrpSpPr/>
            <p:nvPr/>
          </p:nvGrpSpPr>
          <p:grpSpPr>
            <a:xfrm>
              <a:off x="4199944" y="800128"/>
              <a:ext cx="254379" cy="857556"/>
              <a:chOff x="0" y="0"/>
              <a:chExt cx="290830" cy="980440"/>
            </a:xfrm>
          </p:grpSpPr>
          <p:sp>
            <p:nvSpPr>
              <p:cNvPr id="41" name="Freeform 41"/>
              <p:cNvSpPr/>
              <p:nvPr/>
            </p:nvSpPr>
            <p:spPr>
              <a:xfrm>
                <a:off x="39370" y="46990"/>
                <a:ext cx="200660" cy="883920"/>
              </a:xfrm>
              <a:custGeom>
                <a:avLst/>
                <a:gdLst/>
                <a:ahLst/>
                <a:cxnLst/>
                <a:rect l="l" t="t" r="r" b="b"/>
                <a:pathLst>
                  <a:path w="200660" h="883920">
                    <a:moveTo>
                      <a:pt x="200660" y="30480"/>
                    </a:moveTo>
                    <a:cubicBezTo>
                      <a:pt x="95250" y="342900"/>
                      <a:pt x="68580" y="461010"/>
                      <a:pt x="57150" y="558800"/>
                    </a:cubicBezTo>
                    <a:cubicBezTo>
                      <a:pt x="46990" y="645160"/>
                      <a:pt x="45720" y="753110"/>
                      <a:pt x="49530" y="806450"/>
                    </a:cubicBezTo>
                    <a:cubicBezTo>
                      <a:pt x="52070" y="833120"/>
                      <a:pt x="63500" y="852170"/>
                      <a:pt x="60960" y="864870"/>
                    </a:cubicBezTo>
                    <a:cubicBezTo>
                      <a:pt x="59690" y="872490"/>
                      <a:pt x="55880" y="880110"/>
                      <a:pt x="50800" y="881380"/>
                    </a:cubicBezTo>
                    <a:cubicBezTo>
                      <a:pt x="43180" y="883920"/>
                      <a:pt x="26670" y="878840"/>
                      <a:pt x="19050" y="867410"/>
                    </a:cubicBezTo>
                    <a:cubicBezTo>
                      <a:pt x="0" y="839470"/>
                      <a:pt x="12700" y="728980"/>
                      <a:pt x="11430" y="659130"/>
                    </a:cubicBezTo>
                    <a:cubicBezTo>
                      <a:pt x="10160" y="585470"/>
                      <a:pt x="6350" y="514350"/>
                      <a:pt x="11430" y="436880"/>
                    </a:cubicBezTo>
                    <a:cubicBezTo>
                      <a:pt x="16510" y="347980"/>
                      <a:pt x="29210" y="212090"/>
                      <a:pt x="41910" y="154940"/>
                    </a:cubicBezTo>
                    <a:cubicBezTo>
                      <a:pt x="48260" y="128270"/>
                      <a:pt x="52070" y="107950"/>
                      <a:pt x="62230" y="99060"/>
                    </a:cubicBezTo>
                    <a:cubicBezTo>
                      <a:pt x="68580" y="93980"/>
                      <a:pt x="81280" y="92710"/>
                      <a:pt x="87630" y="95250"/>
                    </a:cubicBezTo>
                    <a:cubicBezTo>
                      <a:pt x="92710" y="97790"/>
                      <a:pt x="97790" y="106680"/>
                      <a:pt x="97790" y="111760"/>
                    </a:cubicBezTo>
                    <a:cubicBezTo>
                      <a:pt x="97790" y="119380"/>
                      <a:pt x="85090" y="134620"/>
                      <a:pt x="77470" y="135890"/>
                    </a:cubicBezTo>
                    <a:cubicBezTo>
                      <a:pt x="71120" y="135890"/>
                      <a:pt x="55880" y="120650"/>
                      <a:pt x="55880" y="114300"/>
                    </a:cubicBezTo>
                    <a:cubicBezTo>
                      <a:pt x="55880" y="106680"/>
                      <a:pt x="71120" y="92710"/>
                      <a:pt x="78740" y="92710"/>
                    </a:cubicBezTo>
                    <a:cubicBezTo>
                      <a:pt x="85090" y="93980"/>
                      <a:pt x="95250" y="105410"/>
                      <a:pt x="97790" y="116840"/>
                    </a:cubicBezTo>
                    <a:cubicBezTo>
                      <a:pt x="102870" y="138430"/>
                      <a:pt x="77470" y="180340"/>
                      <a:pt x="69850" y="222250"/>
                    </a:cubicBezTo>
                    <a:cubicBezTo>
                      <a:pt x="59690" y="280670"/>
                      <a:pt x="53340" y="351790"/>
                      <a:pt x="49530" y="436880"/>
                    </a:cubicBezTo>
                    <a:cubicBezTo>
                      <a:pt x="45720" y="556260"/>
                      <a:pt x="88900" y="840740"/>
                      <a:pt x="58420" y="875030"/>
                    </a:cubicBezTo>
                    <a:cubicBezTo>
                      <a:pt x="49530" y="883920"/>
                      <a:pt x="31750" y="883920"/>
                      <a:pt x="24130" y="877570"/>
                    </a:cubicBezTo>
                    <a:cubicBezTo>
                      <a:pt x="12700" y="868680"/>
                      <a:pt x="12700" y="838200"/>
                      <a:pt x="11430" y="806450"/>
                    </a:cubicBezTo>
                    <a:cubicBezTo>
                      <a:pt x="6350" y="748030"/>
                      <a:pt x="7620" y="646430"/>
                      <a:pt x="20320" y="549910"/>
                    </a:cubicBezTo>
                    <a:cubicBezTo>
                      <a:pt x="35560" y="425450"/>
                      <a:pt x="82550" y="220980"/>
                      <a:pt x="114300" y="124460"/>
                    </a:cubicBezTo>
                    <a:cubicBezTo>
                      <a:pt x="130810" y="72390"/>
                      <a:pt x="146050" y="21590"/>
                      <a:pt x="165100" y="7620"/>
                    </a:cubicBezTo>
                    <a:cubicBezTo>
                      <a:pt x="173990" y="1270"/>
                      <a:pt x="186690" y="0"/>
                      <a:pt x="193040" y="3810"/>
                    </a:cubicBezTo>
                    <a:cubicBezTo>
                      <a:pt x="199390" y="7620"/>
                      <a:pt x="200660" y="30480"/>
                      <a:pt x="200660" y="30480"/>
                    </a:cubicBezTo>
                  </a:path>
                </a:pathLst>
              </a:custGeom>
              <a:solidFill>
                <a:srgbClr val="AA5B58">
                  <a:alpha val="40392"/>
                </a:srgbClr>
              </a:solidFill>
              <a:ln cap="sq">
                <a:noFill/>
                <a:prstDash val="solid"/>
                <a:miter/>
              </a:ln>
            </p:spPr>
          </p:sp>
        </p:grpSp>
        <p:grpSp>
          <p:nvGrpSpPr>
            <p:cNvPr id="42" name="Group 42"/>
            <p:cNvGrpSpPr/>
            <p:nvPr/>
          </p:nvGrpSpPr>
          <p:grpSpPr>
            <a:xfrm>
              <a:off x="3213532" y="674605"/>
              <a:ext cx="991966" cy="1406303"/>
              <a:chOff x="0" y="0"/>
              <a:chExt cx="1134110" cy="1607820"/>
            </a:xfrm>
          </p:grpSpPr>
          <p:sp>
            <p:nvSpPr>
              <p:cNvPr id="43" name="Freeform 43"/>
              <p:cNvSpPr/>
              <p:nvPr/>
            </p:nvSpPr>
            <p:spPr>
              <a:xfrm>
                <a:off x="40640" y="49530"/>
                <a:ext cx="1042670" cy="1510030"/>
              </a:xfrm>
              <a:custGeom>
                <a:avLst/>
                <a:gdLst/>
                <a:ahLst/>
                <a:cxnLst/>
                <a:rect l="l" t="t" r="r" b="b"/>
                <a:pathLst>
                  <a:path w="1042670" h="1510030">
                    <a:moveTo>
                      <a:pt x="53340" y="22860"/>
                    </a:moveTo>
                    <a:cubicBezTo>
                      <a:pt x="97790" y="262890"/>
                      <a:pt x="143510" y="361950"/>
                      <a:pt x="191770" y="434340"/>
                    </a:cubicBezTo>
                    <a:cubicBezTo>
                      <a:pt x="237490" y="502920"/>
                      <a:pt x="287020" y="552450"/>
                      <a:pt x="351790" y="615950"/>
                    </a:cubicBezTo>
                    <a:cubicBezTo>
                      <a:pt x="435610" y="699770"/>
                      <a:pt x="579120" y="798830"/>
                      <a:pt x="662940" y="882650"/>
                    </a:cubicBezTo>
                    <a:cubicBezTo>
                      <a:pt x="726440" y="947420"/>
                      <a:pt x="770890" y="1003300"/>
                      <a:pt x="819150" y="1069340"/>
                    </a:cubicBezTo>
                    <a:cubicBezTo>
                      <a:pt x="867410" y="1136650"/>
                      <a:pt x="914400" y="1212850"/>
                      <a:pt x="952500" y="1282700"/>
                    </a:cubicBezTo>
                    <a:cubicBezTo>
                      <a:pt x="986790" y="1347470"/>
                      <a:pt x="1036320" y="1436370"/>
                      <a:pt x="1038860" y="1474470"/>
                    </a:cubicBezTo>
                    <a:cubicBezTo>
                      <a:pt x="1038860" y="1489710"/>
                      <a:pt x="1035050" y="1503680"/>
                      <a:pt x="1028700" y="1507490"/>
                    </a:cubicBezTo>
                    <a:cubicBezTo>
                      <a:pt x="1021080" y="1510030"/>
                      <a:pt x="999490" y="1502410"/>
                      <a:pt x="995680" y="1494790"/>
                    </a:cubicBezTo>
                    <a:cubicBezTo>
                      <a:pt x="991870" y="1489710"/>
                      <a:pt x="994410" y="1478280"/>
                      <a:pt x="996950" y="1473200"/>
                    </a:cubicBezTo>
                    <a:cubicBezTo>
                      <a:pt x="1000760" y="1466850"/>
                      <a:pt x="1010920" y="1460500"/>
                      <a:pt x="1017270" y="1461770"/>
                    </a:cubicBezTo>
                    <a:cubicBezTo>
                      <a:pt x="1024890" y="1463040"/>
                      <a:pt x="1040130" y="1478280"/>
                      <a:pt x="1041400" y="1485900"/>
                    </a:cubicBezTo>
                    <a:cubicBezTo>
                      <a:pt x="1042670" y="1492250"/>
                      <a:pt x="1036320" y="1502410"/>
                      <a:pt x="1029970" y="1506220"/>
                    </a:cubicBezTo>
                    <a:cubicBezTo>
                      <a:pt x="1023620" y="1508760"/>
                      <a:pt x="1012190" y="1510030"/>
                      <a:pt x="1002030" y="1503680"/>
                    </a:cubicBezTo>
                    <a:cubicBezTo>
                      <a:pt x="970280" y="1480820"/>
                      <a:pt x="934720" y="1334770"/>
                      <a:pt x="887730" y="1252220"/>
                    </a:cubicBezTo>
                    <a:cubicBezTo>
                      <a:pt x="836930" y="1162050"/>
                      <a:pt x="755650" y="1054100"/>
                      <a:pt x="699770" y="984250"/>
                    </a:cubicBezTo>
                    <a:cubicBezTo>
                      <a:pt x="660400" y="937260"/>
                      <a:pt x="637540" y="913130"/>
                      <a:pt x="591820" y="869950"/>
                    </a:cubicBezTo>
                    <a:cubicBezTo>
                      <a:pt x="523240" y="806450"/>
                      <a:pt x="400050" y="718820"/>
                      <a:pt x="322580" y="643890"/>
                    </a:cubicBezTo>
                    <a:cubicBezTo>
                      <a:pt x="257810" y="579120"/>
                      <a:pt x="200660" y="519430"/>
                      <a:pt x="154940" y="450850"/>
                    </a:cubicBezTo>
                    <a:cubicBezTo>
                      <a:pt x="111760" y="387350"/>
                      <a:pt x="80010" y="307340"/>
                      <a:pt x="55880" y="250190"/>
                    </a:cubicBezTo>
                    <a:cubicBezTo>
                      <a:pt x="38100" y="208280"/>
                      <a:pt x="26670" y="180340"/>
                      <a:pt x="19050" y="142240"/>
                    </a:cubicBezTo>
                    <a:cubicBezTo>
                      <a:pt x="10160" y="102870"/>
                      <a:pt x="0" y="39370"/>
                      <a:pt x="10160" y="17780"/>
                    </a:cubicBezTo>
                    <a:cubicBezTo>
                      <a:pt x="15240" y="7620"/>
                      <a:pt x="26670" y="0"/>
                      <a:pt x="34290" y="1270"/>
                    </a:cubicBezTo>
                    <a:cubicBezTo>
                      <a:pt x="40640" y="2540"/>
                      <a:pt x="53340" y="22860"/>
                      <a:pt x="53340" y="22860"/>
                    </a:cubicBezTo>
                  </a:path>
                </a:pathLst>
              </a:custGeom>
              <a:solidFill>
                <a:srgbClr val="AA5B58">
                  <a:alpha val="40392"/>
                </a:srgbClr>
              </a:solidFill>
              <a:ln cap="sq">
                <a:noFill/>
                <a:prstDash val="solid"/>
                <a:miter/>
              </a:ln>
            </p:spPr>
          </p:sp>
        </p:grpSp>
        <p:grpSp>
          <p:nvGrpSpPr>
            <p:cNvPr id="44" name="Group 44"/>
            <p:cNvGrpSpPr/>
            <p:nvPr/>
          </p:nvGrpSpPr>
          <p:grpSpPr>
            <a:xfrm>
              <a:off x="3880026" y="380237"/>
              <a:ext cx="385456" cy="1762878"/>
              <a:chOff x="0" y="0"/>
              <a:chExt cx="440690" cy="2015490"/>
            </a:xfrm>
          </p:grpSpPr>
          <p:sp>
            <p:nvSpPr>
              <p:cNvPr id="45" name="Freeform 45"/>
              <p:cNvSpPr/>
              <p:nvPr/>
            </p:nvSpPr>
            <p:spPr>
              <a:xfrm>
                <a:off x="25400" y="50800"/>
                <a:ext cx="374650" cy="1915160"/>
              </a:xfrm>
              <a:custGeom>
                <a:avLst/>
                <a:gdLst/>
                <a:ahLst/>
                <a:cxnLst/>
                <a:rect l="l" t="t" r="r" b="b"/>
                <a:pathLst>
                  <a:path w="374650" h="1915160">
                    <a:moveTo>
                      <a:pt x="72390" y="21590"/>
                    </a:moveTo>
                    <a:cubicBezTo>
                      <a:pt x="78740" y="755650"/>
                      <a:pt x="107950" y="836930"/>
                      <a:pt x="142240" y="971550"/>
                    </a:cubicBezTo>
                    <a:cubicBezTo>
                      <a:pt x="189230" y="1156970"/>
                      <a:pt x="295910" y="1460500"/>
                      <a:pt x="331470" y="1630680"/>
                    </a:cubicBezTo>
                    <a:cubicBezTo>
                      <a:pt x="353060" y="1736090"/>
                      <a:pt x="374650" y="1851660"/>
                      <a:pt x="364490" y="1889760"/>
                    </a:cubicBezTo>
                    <a:cubicBezTo>
                      <a:pt x="360680" y="1903730"/>
                      <a:pt x="354330" y="1911350"/>
                      <a:pt x="346710" y="1913890"/>
                    </a:cubicBezTo>
                    <a:cubicBezTo>
                      <a:pt x="339090" y="1915160"/>
                      <a:pt x="318770" y="1903730"/>
                      <a:pt x="317500" y="1896110"/>
                    </a:cubicBezTo>
                    <a:cubicBezTo>
                      <a:pt x="314960" y="1888490"/>
                      <a:pt x="328930" y="1868170"/>
                      <a:pt x="336550" y="1866900"/>
                    </a:cubicBezTo>
                    <a:cubicBezTo>
                      <a:pt x="344170" y="1865630"/>
                      <a:pt x="361950" y="1879600"/>
                      <a:pt x="364490" y="1887220"/>
                    </a:cubicBezTo>
                    <a:cubicBezTo>
                      <a:pt x="365760" y="1894840"/>
                      <a:pt x="356870" y="1910080"/>
                      <a:pt x="349250" y="1912620"/>
                    </a:cubicBezTo>
                    <a:cubicBezTo>
                      <a:pt x="341630" y="1915160"/>
                      <a:pt x="326390" y="1910080"/>
                      <a:pt x="317500" y="1898650"/>
                    </a:cubicBezTo>
                    <a:cubicBezTo>
                      <a:pt x="294640" y="1865630"/>
                      <a:pt x="309880" y="1746250"/>
                      <a:pt x="290830" y="1642110"/>
                    </a:cubicBezTo>
                    <a:cubicBezTo>
                      <a:pt x="257810" y="1471930"/>
                      <a:pt x="151130" y="1165860"/>
                      <a:pt x="104140" y="977900"/>
                    </a:cubicBezTo>
                    <a:cubicBezTo>
                      <a:pt x="69850" y="843280"/>
                      <a:pt x="39370" y="760730"/>
                      <a:pt x="25400" y="627380"/>
                    </a:cubicBezTo>
                    <a:cubicBezTo>
                      <a:pt x="7620" y="453390"/>
                      <a:pt x="0" y="85090"/>
                      <a:pt x="27940" y="21590"/>
                    </a:cubicBezTo>
                    <a:cubicBezTo>
                      <a:pt x="35560" y="7620"/>
                      <a:pt x="45720" y="0"/>
                      <a:pt x="53340" y="0"/>
                    </a:cubicBezTo>
                    <a:cubicBezTo>
                      <a:pt x="59690" y="0"/>
                      <a:pt x="72390" y="21590"/>
                      <a:pt x="72390" y="21590"/>
                    </a:cubicBezTo>
                  </a:path>
                </a:pathLst>
              </a:custGeom>
              <a:solidFill>
                <a:srgbClr val="AA5B58">
                  <a:alpha val="40392"/>
                </a:srgbClr>
              </a:solidFill>
              <a:ln cap="sq">
                <a:noFill/>
                <a:prstDash val="solid"/>
                <a:miter/>
              </a:ln>
            </p:spPr>
          </p:sp>
        </p:grpSp>
        <p:grpSp>
          <p:nvGrpSpPr>
            <p:cNvPr id="46" name="Group 46"/>
            <p:cNvGrpSpPr/>
            <p:nvPr/>
          </p:nvGrpSpPr>
          <p:grpSpPr>
            <a:xfrm>
              <a:off x="4057758" y="852337"/>
              <a:ext cx="162180" cy="344355"/>
              <a:chOff x="0" y="0"/>
              <a:chExt cx="185420" cy="393700"/>
            </a:xfrm>
          </p:grpSpPr>
          <p:sp>
            <p:nvSpPr>
              <p:cNvPr id="47" name="Freeform 47"/>
              <p:cNvSpPr/>
              <p:nvPr/>
            </p:nvSpPr>
            <p:spPr>
              <a:xfrm>
                <a:off x="41910" y="46990"/>
                <a:ext cx="92710" cy="294640"/>
              </a:xfrm>
              <a:custGeom>
                <a:avLst/>
                <a:gdLst/>
                <a:ahLst/>
                <a:cxnLst/>
                <a:rect l="l" t="t" r="r" b="b"/>
                <a:pathLst>
                  <a:path w="92710" h="294640">
                    <a:moveTo>
                      <a:pt x="92710" y="33020"/>
                    </a:moveTo>
                    <a:cubicBezTo>
                      <a:pt x="50800" y="292100"/>
                      <a:pt x="41910" y="294640"/>
                      <a:pt x="34290" y="294640"/>
                    </a:cubicBezTo>
                    <a:cubicBezTo>
                      <a:pt x="26670" y="293370"/>
                      <a:pt x="15240" y="288290"/>
                      <a:pt x="11430" y="280670"/>
                    </a:cubicBezTo>
                    <a:cubicBezTo>
                      <a:pt x="7620" y="273050"/>
                      <a:pt x="10160" y="254000"/>
                      <a:pt x="15240" y="246380"/>
                    </a:cubicBezTo>
                    <a:cubicBezTo>
                      <a:pt x="20320" y="240030"/>
                      <a:pt x="33020" y="237490"/>
                      <a:pt x="40640" y="238760"/>
                    </a:cubicBezTo>
                    <a:cubicBezTo>
                      <a:pt x="48260" y="240030"/>
                      <a:pt x="58420" y="247650"/>
                      <a:pt x="60960" y="254000"/>
                    </a:cubicBezTo>
                    <a:cubicBezTo>
                      <a:pt x="64770" y="261620"/>
                      <a:pt x="64770" y="274320"/>
                      <a:pt x="59690" y="280670"/>
                    </a:cubicBezTo>
                    <a:cubicBezTo>
                      <a:pt x="54610" y="288290"/>
                      <a:pt x="36830" y="294640"/>
                      <a:pt x="27940" y="293370"/>
                    </a:cubicBezTo>
                    <a:cubicBezTo>
                      <a:pt x="20320" y="292100"/>
                      <a:pt x="12700" y="285750"/>
                      <a:pt x="8890" y="275590"/>
                    </a:cubicBezTo>
                    <a:cubicBezTo>
                      <a:pt x="0" y="251460"/>
                      <a:pt x="8890" y="182880"/>
                      <a:pt x="15240" y="138430"/>
                    </a:cubicBezTo>
                    <a:cubicBezTo>
                      <a:pt x="20320" y="95250"/>
                      <a:pt x="29210" y="29210"/>
                      <a:pt x="46990" y="11430"/>
                    </a:cubicBezTo>
                    <a:cubicBezTo>
                      <a:pt x="54610" y="3810"/>
                      <a:pt x="67310" y="0"/>
                      <a:pt x="74930" y="3810"/>
                    </a:cubicBezTo>
                    <a:cubicBezTo>
                      <a:pt x="82550" y="6350"/>
                      <a:pt x="92710" y="33020"/>
                      <a:pt x="92710" y="33020"/>
                    </a:cubicBezTo>
                  </a:path>
                </a:pathLst>
              </a:custGeom>
              <a:solidFill>
                <a:srgbClr val="C8756D">
                  <a:alpha val="40392"/>
                </a:srgbClr>
              </a:solidFill>
              <a:ln cap="sq">
                <a:noFill/>
                <a:prstDash val="solid"/>
                <a:miter/>
              </a:ln>
            </p:spPr>
          </p:sp>
        </p:grpSp>
        <p:grpSp>
          <p:nvGrpSpPr>
            <p:cNvPr id="48" name="Group 48"/>
            <p:cNvGrpSpPr/>
            <p:nvPr/>
          </p:nvGrpSpPr>
          <p:grpSpPr>
            <a:xfrm>
              <a:off x="4127740" y="759028"/>
              <a:ext cx="195505" cy="646500"/>
              <a:chOff x="0" y="0"/>
              <a:chExt cx="223520" cy="739140"/>
            </a:xfrm>
          </p:grpSpPr>
          <p:sp>
            <p:nvSpPr>
              <p:cNvPr id="49" name="Freeform 49"/>
              <p:cNvSpPr/>
              <p:nvPr/>
            </p:nvSpPr>
            <p:spPr>
              <a:xfrm>
                <a:off x="33020" y="48260"/>
                <a:ext cx="138430" cy="640080"/>
              </a:xfrm>
              <a:custGeom>
                <a:avLst/>
                <a:gdLst/>
                <a:ahLst/>
                <a:cxnLst/>
                <a:rect l="l" t="t" r="r" b="b"/>
                <a:pathLst>
                  <a:path w="138430" h="640080">
                    <a:moveTo>
                      <a:pt x="138430" y="59690"/>
                    </a:moveTo>
                    <a:cubicBezTo>
                      <a:pt x="73660" y="502920"/>
                      <a:pt x="91440" y="590550"/>
                      <a:pt x="77470" y="619760"/>
                    </a:cubicBezTo>
                    <a:cubicBezTo>
                      <a:pt x="72390" y="632460"/>
                      <a:pt x="63500" y="638810"/>
                      <a:pt x="55880" y="640080"/>
                    </a:cubicBezTo>
                    <a:cubicBezTo>
                      <a:pt x="48260" y="640080"/>
                      <a:pt x="35560" y="635000"/>
                      <a:pt x="29210" y="626110"/>
                    </a:cubicBezTo>
                    <a:cubicBezTo>
                      <a:pt x="21590" y="614680"/>
                      <a:pt x="22860" y="595630"/>
                      <a:pt x="20320" y="566420"/>
                    </a:cubicBezTo>
                    <a:cubicBezTo>
                      <a:pt x="13970" y="481330"/>
                      <a:pt x="0" y="149860"/>
                      <a:pt x="17780" y="64770"/>
                    </a:cubicBezTo>
                    <a:cubicBezTo>
                      <a:pt x="24130" y="34290"/>
                      <a:pt x="31750" y="13970"/>
                      <a:pt x="43180" y="6350"/>
                    </a:cubicBezTo>
                    <a:cubicBezTo>
                      <a:pt x="49530" y="1270"/>
                      <a:pt x="59690" y="0"/>
                      <a:pt x="66040" y="2540"/>
                    </a:cubicBezTo>
                    <a:cubicBezTo>
                      <a:pt x="72390" y="5080"/>
                      <a:pt x="81280" y="19050"/>
                      <a:pt x="81280" y="26670"/>
                    </a:cubicBezTo>
                    <a:cubicBezTo>
                      <a:pt x="81280" y="33020"/>
                      <a:pt x="74930" y="41910"/>
                      <a:pt x="69850" y="45720"/>
                    </a:cubicBezTo>
                    <a:cubicBezTo>
                      <a:pt x="63500" y="48260"/>
                      <a:pt x="53340" y="49530"/>
                      <a:pt x="46990" y="46990"/>
                    </a:cubicBezTo>
                    <a:cubicBezTo>
                      <a:pt x="40640" y="43180"/>
                      <a:pt x="33020" y="27940"/>
                      <a:pt x="34290" y="20320"/>
                    </a:cubicBezTo>
                    <a:cubicBezTo>
                      <a:pt x="34290" y="13970"/>
                      <a:pt x="41910" y="6350"/>
                      <a:pt x="48260" y="2540"/>
                    </a:cubicBezTo>
                    <a:cubicBezTo>
                      <a:pt x="53340" y="0"/>
                      <a:pt x="64770" y="1270"/>
                      <a:pt x="69850" y="5080"/>
                    </a:cubicBezTo>
                    <a:cubicBezTo>
                      <a:pt x="76200" y="7620"/>
                      <a:pt x="81280" y="15240"/>
                      <a:pt x="81280" y="24130"/>
                    </a:cubicBezTo>
                    <a:cubicBezTo>
                      <a:pt x="82550" y="36830"/>
                      <a:pt x="67310" y="53340"/>
                      <a:pt x="62230" y="76200"/>
                    </a:cubicBezTo>
                    <a:cubicBezTo>
                      <a:pt x="55880" y="113030"/>
                      <a:pt x="57150" y="167640"/>
                      <a:pt x="57150" y="229870"/>
                    </a:cubicBezTo>
                    <a:cubicBezTo>
                      <a:pt x="58420" y="328930"/>
                      <a:pt x="96520" y="562610"/>
                      <a:pt x="78740" y="614680"/>
                    </a:cubicBezTo>
                    <a:cubicBezTo>
                      <a:pt x="72390" y="629920"/>
                      <a:pt x="63500" y="638810"/>
                      <a:pt x="55880" y="640080"/>
                    </a:cubicBezTo>
                    <a:cubicBezTo>
                      <a:pt x="46990" y="640080"/>
                      <a:pt x="33020" y="629920"/>
                      <a:pt x="26670" y="614680"/>
                    </a:cubicBezTo>
                    <a:cubicBezTo>
                      <a:pt x="7620" y="567690"/>
                      <a:pt x="36830" y="391160"/>
                      <a:pt x="48260" y="290830"/>
                    </a:cubicBezTo>
                    <a:cubicBezTo>
                      <a:pt x="59690" y="203200"/>
                      <a:pt x="68580" y="77470"/>
                      <a:pt x="92710" y="46990"/>
                    </a:cubicBezTo>
                    <a:cubicBezTo>
                      <a:pt x="100330" y="35560"/>
                      <a:pt x="113030" y="30480"/>
                      <a:pt x="120650" y="33020"/>
                    </a:cubicBezTo>
                    <a:cubicBezTo>
                      <a:pt x="128270" y="34290"/>
                      <a:pt x="138430" y="59690"/>
                      <a:pt x="138430" y="59690"/>
                    </a:cubicBezTo>
                  </a:path>
                </a:pathLst>
              </a:custGeom>
              <a:solidFill>
                <a:srgbClr val="C8756D">
                  <a:alpha val="40392"/>
                </a:srgbClr>
              </a:solidFill>
              <a:ln cap="sq">
                <a:noFill/>
                <a:prstDash val="solid"/>
                <a:miter/>
              </a:ln>
            </p:spPr>
          </p:sp>
        </p:grpSp>
        <p:grpSp>
          <p:nvGrpSpPr>
            <p:cNvPr id="50" name="Group 50"/>
            <p:cNvGrpSpPr/>
            <p:nvPr/>
          </p:nvGrpSpPr>
          <p:grpSpPr>
            <a:xfrm>
              <a:off x="4159954" y="750141"/>
              <a:ext cx="198838" cy="658719"/>
              <a:chOff x="0" y="0"/>
              <a:chExt cx="227330" cy="753110"/>
            </a:xfrm>
          </p:grpSpPr>
          <p:sp>
            <p:nvSpPr>
              <p:cNvPr id="51" name="Freeform 51"/>
              <p:cNvSpPr/>
              <p:nvPr/>
            </p:nvSpPr>
            <p:spPr>
              <a:xfrm>
                <a:off x="39370" y="50800"/>
                <a:ext cx="134620" cy="651510"/>
              </a:xfrm>
              <a:custGeom>
                <a:avLst/>
                <a:gdLst/>
                <a:ahLst/>
                <a:cxnLst/>
                <a:rect l="l" t="t" r="r" b="b"/>
                <a:pathLst>
                  <a:path w="134620" h="651510">
                    <a:moveTo>
                      <a:pt x="134620" y="20320"/>
                    </a:moveTo>
                    <a:cubicBezTo>
                      <a:pt x="129540" y="172720"/>
                      <a:pt x="77470" y="384810"/>
                      <a:pt x="66040" y="485140"/>
                    </a:cubicBezTo>
                    <a:cubicBezTo>
                      <a:pt x="58420" y="547370"/>
                      <a:pt x="71120" y="612140"/>
                      <a:pt x="57150" y="636270"/>
                    </a:cubicBezTo>
                    <a:cubicBezTo>
                      <a:pt x="52070" y="646430"/>
                      <a:pt x="40640" y="651510"/>
                      <a:pt x="33020" y="651510"/>
                    </a:cubicBezTo>
                    <a:cubicBezTo>
                      <a:pt x="25400" y="650240"/>
                      <a:pt x="13970" y="638810"/>
                      <a:pt x="11430" y="632460"/>
                    </a:cubicBezTo>
                    <a:cubicBezTo>
                      <a:pt x="10160" y="624840"/>
                      <a:pt x="13970" y="614680"/>
                      <a:pt x="17780" y="610870"/>
                    </a:cubicBezTo>
                    <a:cubicBezTo>
                      <a:pt x="22860" y="605790"/>
                      <a:pt x="33020" y="601980"/>
                      <a:pt x="39370" y="603250"/>
                    </a:cubicBezTo>
                    <a:cubicBezTo>
                      <a:pt x="46990" y="607060"/>
                      <a:pt x="59690" y="624840"/>
                      <a:pt x="58420" y="633730"/>
                    </a:cubicBezTo>
                    <a:cubicBezTo>
                      <a:pt x="57150" y="640080"/>
                      <a:pt x="43180" y="651510"/>
                      <a:pt x="35560" y="651510"/>
                    </a:cubicBezTo>
                    <a:cubicBezTo>
                      <a:pt x="27940" y="651510"/>
                      <a:pt x="17780" y="645160"/>
                      <a:pt x="12700" y="635000"/>
                    </a:cubicBezTo>
                    <a:cubicBezTo>
                      <a:pt x="0" y="609600"/>
                      <a:pt x="15240" y="541020"/>
                      <a:pt x="22860" y="477520"/>
                    </a:cubicBezTo>
                    <a:cubicBezTo>
                      <a:pt x="35560" y="377190"/>
                      <a:pt x="85090" y="170180"/>
                      <a:pt x="91440" y="91440"/>
                    </a:cubicBezTo>
                    <a:cubicBezTo>
                      <a:pt x="93980" y="58420"/>
                      <a:pt x="83820" y="34290"/>
                      <a:pt x="91440" y="19050"/>
                    </a:cubicBezTo>
                    <a:cubicBezTo>
                      <a:pt x="95250" y="8890"/>
                      <a:pt x="106680" y="0"/>
                      <a:pt x="113030" y="0"/>
                    </a:cubicBezTo>
                    <a:cubicBezTo>
                      <a:pt x="120650" y="0"/>
                      <a:pt x="134620" y="20320"/>
                      <a:pt x="134620" y="20320"/>
                    </a:cubicBezTo>
                  </a:path>
                </a:pathLst>
              </a:custGeom>
              <a:solidFill>
                <a:srgbClr val="C8756D">
                  <a:alpha val="40392"/>
                </a:srgbClr>
              </a:solidFill>
              <a:ln cap="sq">
                <a:noFill/>
                <a:prstDash val="solid"/>
                <a:miter/>
              </a:ln>
            </p:spPr>
          </p:sp>
        </p:grpSp>
        <p:grpSp>
          <p:nvGrpSpPr>
            <p:cNvPr id="52" name="Group 52"/>
            <p:cNvGrpSpPr/>
            <p:nvPr/>
          </p:nvGrpSpPr>
          <p:grpSpPr>
            <a:xfrm>
              <a:off x="4291031" y="836786"/>
              <a:ext cx="219943" cy="494317"/>
              <a:chOff x="0" y="0"/>
              <a:chExt cx="251460" cy="565150"/>
            </a:xfrm>
          </p:grpSpPr>
          <p:sp>
            <p:nvSpPr>
              <p:cNvPr id="53" name="Freeform 53"/>
              <p:cNvSpPr/>
              <p:nvPr/>
            </p:nvSpPr>
            <p:spPr>
              <a:xfrm>
                <a:off x="46990" y="48260"/>
                <a:ext cx="152400" cy="466090"/>
              </a:xfrm>
              <a:custGeom>
                <a:avLst/>
                <a:gdLst/>
                <a:ahLst/>
                <a:cxnLst/>
                <a:rect l="l" t="t" r="r" b="b"/>
                <a:pathLst>
                  <a:path w="152400" h="466090">
                    <a:moveTo>
                      <a:pt x="152400" y="62230"/>
                    </a:moveTo>
                    <a:cubicBezTo>
                      <a:pt x="80010" y="313690"/>
                      <a:pt x="82550" y="419100"/>
                      <a:pt x="67310" y="448310"/>
                    </a:cubicBezTo>
                    <a:cubicBezTo>
                      <a:pt x="60960" y="458470"/>
                      <a:pt x="53340" y="464820"/>
                      <a:pt x="45720" y="464820"/>
                    </a:cubicBezTo>
                    <a:cubicBezTo>
                      <a:pt x="39370" y="466090"/>
                      <a:pt x="29210" y="461010"/>
                      <a:pt x="22860" y="452120"/>
                    </a:cubicBezTo>
                    <a:cubicBezTo>
                      <a:pt x="11430" y="434340"/>
                      <a:pt x="7620" y="387350"/>
                      <a:pt x="3810" y="347980"/>
                    </a:cubicBezTo>
                    <a:cubicBezTo>
                      <a:pt x="0" y="298450"/>
                      <a:pt x="0" y="226060"/>
                      <a:pt x="3810" y="173990"/>
                    </a:cubicBezTo>
                    <a:cubicBezTo>
                      <a:pt x="7620" y="132080"/>
                      <a:pt x="13970" y="90170"/>
                      <a:pt x="24130" y="59690"/>
                    </a:cubicBezTo>
                    <a:cubicBezTo>
                      <a:pt x="31750" y="36830"/>
                      <a:pt x="40640" y="11430"/>
                      <a:pt x="52070" y="3810"/>
                    </a:cubicBezTo>
                    <a:cubicBezTo>
                      <a:pt x="58420" y="0"/>
                      <a:pt x="67310" y="0"/>
                      <a:pt x="73660" y="2540"/>
                    </a:cubicBezTo>
                    <a:cubicBezTo>
                      <a:pt x="78740" y="5080"/>
                      <a:pt x="86360" y="12700"/>
                      <a:pt x="86360" y="19050"/>
                    </a:cubicBezTo>
                    <a:cubicBezTo>
                      <a:pt x="87630" y="26670"/>
                      <a:pt x="80010" y="40640"/>
                      <a:pt x="73660" y="44450"/>
                    </a:cubicBezTo>
                    <a:cubicBezTo>
                      <a:pt x="68580" y="48260"/>
                      <a:pt x="57150" y="48260"/>
                      <a:pt x="52070" y="44450"/>
                    </a:cubicBezTo>
                    <a:cubicBezTo>
                      <a:pt x="45720" y="39370"/>
                      <a:pt x="40640" y="25400"/>
                      <a:pt x="41910" y="17780"/>
                    </a:cubicBezTo>
                    <a:cubicBezTo>
                      <a:pt x="43180" y="11430"/>
                      <a:pt x="49530" y="3810"/>
                      <a:pt x="55880" y="2540"/>
                    </a:cubicBezTo>
                    <a:cubicBezTo>
                      <a:pt x="62230" y="0"/>
                      <a:pt x="72390" y="1270"/>
                      <a:pt x="77470" y="5080"/>
                    </a:cubicBezTo>
                    <a:cubicBezTo>
                      <a:pt x="82550" y="8890"/>
                      <a:pt x="86360" y="15240"/>
                      <a:pt x="87630" y="24130"/>
                    </a:cubicBezTo>
                    <a:cubicBezTo>
                      <a:pt x="87630" y="41910"/>
                      <a:pt x="62230" y="77470"/>
                      <a:pt x="55880" y="104140"/>
                    </a:cubicBezTo>
                    <a:cubicBezTo>
                      <a:pt x="49530" y="128270"/>
                      <a:pt x="48260" y="147320"/>
                      <a:pt x="46990" y="176530"/>
                    </a:cubicBezTo>
                    <a:cubicBezTo>
                      <a:pt x="44450" y="220980"/>
                      <a:pt x="44450" y="294640"/>
                      <a:pt x="49530" y="342900"/>
                    </a:cubicBezTo>
                    <a:cubicBezTo>
                      <a:pt x="52070" y="382270"/>
                      <a:pt x="73660" y="429260"/>
                      <a:pt x="67310" y="448310"/>
                    </a:cubicBezTo>
                    <a:cubicBezTo>
                      <a:pt x="63500" y="458470"/>
                      <a:pt x="53340" y="464820"/>
                      <a:pt x="45720" y="464820"/>
                    </a:cubicBezTo>
                    <a:cubicBezTo>
                      <a:pt x="38100" y="464820"/>
                      <a:pt x="25400" y="454660"/>
                      <a:pt x="21590" y="440690"/>
                    </a:cubicBezTo>
                    <a:cubicBezTo>
                      <a:pt x="10160" y="406400"/>
                      <a:pt x="36830" y="302260"/>
                      <a:pt x="52070" y="236220"/>
                    </a:cubicBezTo>
                    <a:cubicBezTo>
                      <a:pt x="67310" y="170180"/>
                      <a:pt x="87630" y="64770"/>
                      <a:pt x="111760" y="41910"/>
                    </a:cubicBezTo>
                    <a:cubicBezTo>
                      <a:pt x="120650" y="33020"/>
                      <a:pt x="134620" y="30480"/>
                      <a:pt x="140970" y="34290"/>
                    </a:cubicBezTo>
                    <a:cubicBezTo>
                      <a:pt x="148590" y="38100"/>
                      <a:pt x="152400" y="62230"/>
                      <a:pt x="152400" y="62230"/>
                    </a:cubicBezTo>
                  </a:path>
                </a:pathLst>
              </a:custGeom>
              <a:solidFill>
                <a:srgbClr val="C8756D">
                  <a:alpha val="40392"/>
                </a:srgbClr>
              </a:solidFill>
              <a:ln cap="sq">
                <a:noFill/>
                <a:prstDash val="solid"/>
                <a:miter/>
              </a:ln>
            </p:spPr>
          </p:sp>
        </p:grpSp>
        <p:grpSp>
          <p:nvGrpSpPr>
            <p:cNvPr id="54" name="Group 54"/>
            <p:cNvGrpSpPr/>
            <p:nvPr/>
          </p:nvGrpSpPr>
          <p:grpSpPr>
            <a:xfrm>
              <a:off x="4331021" y="880108"/>
              <a:ext cx="196616" cy="443219"/>
              <a:chOff x="0" y="0"/>
              <a:chExt cx="224790" cy="506730"/>
            </a:xfrm>
          </p:grpSpPr>
          <p:sp>
            <p:nvSpPr>
              <p:cNvPr id="55" name="Freeform 55"/>
              <p:cNvSpPr/>
              <p:nvPr/>
            </p:nvSpPr>
            <p:spPr>
              <a:xfrm>
                <a:off x="49530" y="48260"/>
                <a:ext cx="119380" cy="408940"/>
              </a:xfrm>
              <a:custGeom>
                <a:avLst/>
                <a:gdLst/>
                <a:ahLst/>
                <a:cxnLst/>
                <a:rect l="l" t="t" r="r" b="b"/>
                <a:pathLst>
                  <a:path w="119380" h="408940">
                    <a:moveTo>
                      <a:pt x="113030" y="24130"/>
                    </a:moveTo>
                    <a:cubicBezTo>
                      <a:pt x="119380" y="228600"/>
                      <a:pt x="110490" y="271780"/>
                      <a:pt x="96520" y="308610"/>
                    </a:cubicBezTo>
                    <a:cubicBezTo>
                      <a:pt x="82550" y="344170"/>
                      <a:pt x="58420" y="389890"/>
                      <a:pt x="41910" y="402590"/>
                    </a:cubicBezTo>
                    <a:cubicBezTo>
                      <a:pt x="34290" y="407670"/>
                      <a:pt x="25400" y="408940"/>
                      <a:pt x="19050" y="407670"/>
                    </a:cubicBezTo>
                    <a:cubicBezTo>
                      <a:pt x="12700" y="405130"/>
                      <a:pt x="3810" y="397510"/>
                      <a:pt x="2540" y="391160"/>
                    </a:cubicBezTo>
                    <a:cubicBezTo>
                      <a:pt x="0" y="384810"/>
                      <a:pt x="1270" y="373380"/>
                      <a:pt x="6350" y="368300"/>
                    </a:cubicBezTo>
                    <a:cubicBezTo>
                      <a:pt x="11430" y="361950"/>
                      <a:pt x="27940" y="358140"/>
                      <a:pt x="35560" y="359410"/>
                    </a:cubicBezTo>
                    <a:cubicBezTo>
                      <a:pt x="41910" y="361950"/>
                      <a:pt x="49530" y="370840"/>
                      <a:pt x="50800" y="378460"/>
                    </a:cubicBezTo>
                    <a:cubicBezTo>
                      <a:pt x="52070" y="386080"/>
                      <a:pt x="44450" y="401320"/>
                      <a:pt x="38100" y="405130"/>
                    </a:cubicBezTo>
                    <a:cubicBezTo>
                      <a:pt x="31750" y="408940"/>
                      <a:pt x="20320" y="408940"/>
                      <a:pt x="13970" y="405130"/>
                    </a:cubicBezTo>
                    <a:cubicBezTo>
                      <a:pt x="7620" y="401320"/>
                      <a:pt x="1270" y="394970"/>
                      <a:pt x="1270" y="386080"/>
                    </a:cubicBezTo>
                    <a:cubicBezTo>
                      <a:pt x="0" y="363220"/>
                      <a:pt x="45720" y="308610"/>
                      <a:pt x="57150" y="273050"/>
                    </a:cubicBezTo>
                    <a:cubicBezTo>
                      <a:pt x="67310" y="241300"/>
                      <a:pt x="71120" y="218440"/>
                      <a:pt x="73660" y="184150"/>
                    </a:cubicBezTo>
                    <a:cubicBezTo>
                      <a:pt x="76200" y="137160"/>
                      <a:pt x="50800" y="40640"/>
                      <a:pt x="66040" y="16510"/>
                    </a:cubicBezTo>
                    <a:cubicBezTo>
                      <a:pt x="72390" y="5080"/>
                      <a:pt x="87630" y="0"/>
                      <a:pt x="95250" y="2540"/>
                    </a:cubicBezTo>
                    <a:cubicBezTo>
                      <a:pt x="102870" y="3810"/>
                      <a:pt x="113030" y="24130"/>
                      <a:pt x="113030" y="24130"/>
                    </a:cubicBezTo>
                  </a:path>
                </a:pathLst>
              </a:custGeom>
              <a:solidFill>
                <a:srgbClr val="C8756D">
                  <a:alpha val="40392"/>
                </a:srgbClr>
              </a:solidFill>
              <a:ln cap="sq">
                <a:noFill/>
                <a:prstDash val="solid"/>
                <a:miter/>
              </a:ln>
            </p:spPr>
          </p:sp>
        </p:grpSp>
        <p:grpSp>
          <p:nvGrpSpPr>
            <p:cNvPr id="56" name="Group 56"/>
            <p:cNvGrpSpPr/>
            <p:nvPr/>
          </p:nvGrpSpPr>
          <p:grpSpPr>
            <a:xfrm>
              <a:off x="4257707" y="904546"/>
              <a:ext cx="213278" cy="615397"/>
              <a:chOff x="0" y="0"/>
              <a:chExt cx="243840" cy="703580"/>
            </a:xfrm>
          </p:grpSpPr>
          <p:sp>
            <p:nvSpPr>
              <p:cNvPr id="57" name="Freeform 57"/>
              <p:cNvSpPr/>
              <p:nvPr/>
            </p:nvSpPr>
            <p:spPr>
              <a:xfrm>
                <a:off x="34290" y="49530"/>
                <a:ext cx="157480" cy="603250"/>
              </a:xfrm>
              <a:custGeom>
                <a:avLst/>
                <a:gdLst/>
                <a:ahLst/>
                <a:cxnLst/>
                <a:rect l="l" t="t" r="r" b="b"/>
                <a:pathLst>
                  <a:path w="157480" h="603250">
                    <a:moveTo>
                      <a:pt x="157480" y="24130"/>
                    </a:moveTo>
                    <a:cubicBezTo>
                      <a:pt x="48260" y="598170"/>
                      <a:pt x="31750" y="603250"/>
                      <a:pt x="26670" y="599440"/>
                    </a:cubicBezTo>
                    <a:cubicBezTo>
                      <a:pt x="20320" y="596900"/>
                      <a:pt x="19050" y="568960"/>
                      <a:pt x="24130" y="565150"/>
                    </a:cubicBezTo>
                    <a:cubicBezTo>
                      <a:pt x="29210" y="560070"/>
                      <a:pt x="55880" y="568960"/>
                      <a:pt x="57150" y="575310"/>
                    </a:cubicBezTo>
                    <a:cubicBezTo>
                      <a:pt x="59690" y="581660"/>
                      <a:pt x="41910" y="603250"/>
                      <a:pt x="35560" y="603250"/>
                    </a:cubicBezTo>
                    <a:cubicBezTo>
                      <a:pt x="27940" y="603250"/>
                      <a:pt x="19050" y="593090"/>
                      <a:pt x="16510" y="577850"/>
                    </a:cubicBezTo>
                    <a:cubicBezTo>
                      <a:pt x="0" y="514350"/>
                      <a:pt x="77470" y="67310"/>
                      <a:pt x="114300" y="15240"/>
                    </a:cubicBezTo>
                    <a:cubicBezTo>
                      <a:pt x="123190" y="3810"/>
                      <a:pt x="133350" y="0"/>
                      <a:pt x="139700" y="1270"/>
                    </a:cubicBezTo>
                    <a:cubicBezTo>
                      <a:pt x="147320" y="2540"/>
                      <a:pt x="157480" y="24130"/>
                      <a:pt x="157480" y="24130"/>
                    </a:cubicBezTo>
                  </a:path>
                </a:pathLst>
              </a:custGeom>
              <a:solidFill>
                <a:srgbClr val="C8756D">
                  <a:alpha val="40392"/>
                </a:srgbClr>
              </a:solidFill>
              <a:ln cap="sq">
                <a:noFill/>
                <a:prstDash val="solid"/>
                <a:miter/>
              </a:ln>
            </p:spPr>
          </p:sp>
        </p:grpSp>
        <p:grpSp>
          <p:nvGrpSpPr>
            <p:cNvPr id="58" name="Group 58"/>
            <p:cNvGrpSpPr/>
            <p:nvPr/>
          </p:nvGrpSpPr>
          <p:grpSpPr>
            <a:xfrm>
              <a:off x="3945565" y="692378"/>
              <a:ext cx="278817" cy="820899"/>
              <a:chOff x="0" y="0"/>
              <a:chExt cx="318770" cy="938530"/>
            </a:xfrm>
          </p:grpSpPr>
          <p:sp>
            <p:nvSpPr>
              <p:cNvPr id="59" name="Freeform 59"/>
              <p:cNvSpPr/>
              <p:nvPr/>
            </p:nvSpPr>
            <p:spPr>
              <a:xfrm>
                <a:off x="38100" y="50800"/>
                <a:ext cx="232410" cy="838200"/>
              </a:xfrm>
              <a:custGeom>
                <a:avLst/>
                <a:gdLst/>
                <a:ahLst/>
                <a:cxnLst/>
                <a:rect l="l" t="t" r="r" b="b"/>
                <a:pathLst>
                  <a:path w="232410" h="838200">
                    <a:moveTo>
                      <a:pt x="53340" y="20320"/>
                    </a:moveTo>
                    <a:cubicBezTo>
                      <a:pt x="86360" y="401320"/>
                      <a:pt x="90170" y="455930"/>
                      <a:pt x="110490" y="527050"/>
                    </a:cubicBezTo>
                    <a:cubicBezTo>
                      <a:pt x="135890" y="615950"/>
                      <a:pt x="232410" y="775970"/>
                      <a:pt x="228600" y="815340"/>
                    </a:cubicBezTo>
                    <a:cubicBezTo>
                      <a:pt x="227330" y="826770"/>
                      <a:pt x="222250" y="833120"/>
                      <a:pt x="215900" y="835660"/>
                    </a:cubicBezTo>
                    <a:cubicBezTo>
                      <a:pt x="210820" y="838200"/>
                      <a:pt x="201930" y="836930"/>
                      <a:pt x="198120" y="834390"/>
                    </a:cubicBezTo>
                    <a:cubicBezTo>
                      <a:pt x="193040" y="829310"/>
                      <a:pt x="189230" y="816610"/>
                      <a:pt x="190500" y="811530"/>
                    </a:cubicBezTo>
                    <a:cubicBezTo>
                      <a:pt x="191770" y="805180"/>
                      <a:pt x="199390" y="800100"/>
                      <a:pt x="204470" y="798830"/>
                    </a:cubicBezTo>
                    <a:cubicBezTo>
                      <a:pt x="209550" y="797560"/>
                      <a:pt x="218440" y="798830"/>
                      <a:pt x="222250" y="802640"/>
                    </a:cubicBezTo>
                    <a:cubicBezTo>
                      <a:pt x="226060" y="807720"/>
                      <a:pt x="229870" y="820420"/>
                      <a:pt x="227330" y="826770"/>
                    </a:cubicBezTo>
                    <a:cubicBezTo>
                      <a:pt x="224790" y="831850"/>
                      <a:pt x="217170" y="836930"/>
                      <a:pt x="212090" y="836930"/>
                    </a:cubicBezTo>
                    <a:cubicBezTo>
                      <a:pt x="205740" y="838200"/>
                      <a:pt x="199390" y="834390"/>
                      <a:pt x="190500" y="825500"/>
                    </a:cubicBezTo>
                    <a:cubicBezTo>
                      <a:pt x="162560" y="793750"/>
                      <a:pt x="97790" y="622300"/>
                      <a:pt x="72390" y="533400"/>
                    </a:cubicBezTo>
                    <a:cubicBezTo>
                      <a:pt x="52070" y="461010"/>
                      <a:pt x="46990" y="406400"/>
                      <a:pt x="38100" y="332740"/>
                    </a:cubicBezTo>
                    <a:cubicBezTo>
                      <a:pt x="26670" y="240030"/>
                      <a:pt x="0" y="63500"/>
                      <a:pt x="12700" y="21590"/>
                    </a:cubicBezTo>
                    <a:cubicBezTo>
                      <a:pt x="16510" y="8890"/>
                      <a:pt x="22860" y="1270"/>
                      <a:pt x="30480" y="0"/>
                    </a:cubicBezTo>
                    <a:cubicBezTo>
                      <a:pt x="36830" y="0"/>
                      <a:pt x="53340" y="20320"/>
                      <a:pt x="53340" y="20320"/>
                    </a:cubicBezTo>
                  </a:path>
                </a:pathLst>
              </a:custGeom>
              <a:solidFill>
                <a:srgbClr val="C8756D">
                  <a:alpha val="40392"/>
                </a:srgbClr>
              </a:solidFill>
              <a:ln cap="sq">
                <a:noFill/>
                <a:prstDash val="solid"/>
                <a:miter/>
              </a:ln>
            </p:spPr>
          </p:sp>
        </p:grpSp>
        <p:grpSp>
          <p:nvGrpSpPr>
            <p:cNvPr id="60" name="Group 60"/>
            <p:cNvGrpSpPr/>
            <p:nvPr/>
          </p:nvGrpSpPr>
          <p:grpSpPr>
            <a:xfrm>
              <a:off x="3620094" y="511314"/>
              <a:ext cx="445440" cy="1160811"/>
              <a:chOff x="0" y="0"/>
              <a:chExt cx="509270" cy="1327150"/>
            </a:xfrm>
          </p:grpSpPr>
          <p:sp>
            <p:nvSpPr>
              <p:cNvPr id="61" name="Freeform 61"/>
              <p:cNvSpPr/>
              <p:nvPr/>
            </p:nvSpPr>
            <p:spPr>
              <a:xfrm>
                <a:off x="41910" y="50800"/>
                <a:ext cx="419100" cy="1228090"/>
              </a:xfrm>
              <a:custGeom>
                <a:avLst/>
                <a:gdLst/>
                <a:ahLst/>
                <a:cxnLst/>
                <a:rect l="l" t="t" r="r" b="b"/>
                <a:pathLst>
                  <a:path w="419100" h="1228090">
                    <a:moveTo>
                      <a:pt x="59690" y="22860"/>
                    </a:moveTo>
                    <a:cubicBezTo>
                      <a:pt x="71120" y="499110"/>
                      <a:pt x="109220" y="613410"/>
                      <a:pt x="142240" y="713740"/>
                    </a:cubicBezTo>
                    <a:cubicBezTo>
                      <a:pt x="171450" y="802640"/>
                      <a:pt x="203200" y="885190"/>
                      <a:pt x="241300" y="960120"/>
                    </a:cubicBezTo>
                    <a:cubicBezTo>
                      <a:pt x="275590" y="1028700"/>
                      <a:pt x="322580" y="1102360"/>
                      <a:pt x="356870" y="1146810"/>
                    </a:cubicBezTo>
                    <a:cubicBezTo>
                      <a:pt x="378460" y="1174750"/>
                      <a:pt x="419100" y="1195070"/>
                      <a:pt x="416560" y="1207770"/>
                    </a:cubicBezTo>
                    <a:cubicBezTo>
                      <a:pt x="415290" y="1216660"/>
                      <a:pt x="392430" y="1226820"/>
                      <a:pt x="386080" y="1224280"/>
                    </a:cubicBezTo>
                    <a:cubicBezTo>
                      <a:pt x="381000" y="1221740"/>
                      <a:pt x="374650" y="1200150"/>
                      <a:pt x="378460" y="1195070"/>
                    </a:cubicBezTo>
                    <a:cubicBezTo>
                      <a:pt x="382270" y="1189990"/>
                      <a:pt x="407670" y="1188720"/>
                      <a:pt x="412750" y="1193800"/>
                    </a:cubicBezTo>
                    <a:cubicBezTo>
                      <a:pt x="416560" y="1197610"/>
                      <a:pt x="416560" y="1212850"/>
                      <a:pt x="412750" y="1217930"/>
                    </a:cubicBezTo>
                    <a:cubicBezTo>
                      <a:pt x="408940" y="1223010"/>
                      <a:pt x="398780" y="1228090"/>
                      <a:pt x="388620" y="1224280"/>
                    </a:cubicBezTo>
                    <a:cubicBezTo>
                      <a:pt x="367030" y="1219200"/>
                      <a:pt x="327660" y="1168400"/>
                      <a:pt x="299720" y="1131570"/>
                    </a:cubicBezTo>
                    <a:cubicBezTo>
                      <a:pt x="266700" y="1088390"/>
                      <a:pt x="234950" y="1036320"/>
                      <a:pt x="205740" y="976630"/>
                    </a:cubicBezTo>
                    <a:cubicBezTo>
                      <a:pt x="170180" y="904240"/>
                      <a:pt x="134620" y="815340"/>
                      <a:pt x="104140" y="723900"/>
                    </a:cubicBezTo>
                    <a:cubicBezTo>
                      <a:pt x="71120" y="621030"/>
                      <a:pt x="31750" y="471170"/>
                      <a:pt x="19050" y="389890"/>
                    </a:cubicBezTo>
                    <a:cubicBezTo>
                      <a:pt x="11430" y="345440"/>
                      <a:pt x="10160" y="327660"/>
                      <a:pt x="8890" y="284480"/>
                    </a:cubicBezTo>
                    <a:cubicBezTo>
                      <a:pt x="7620" y="215900"/>
                      <a:pt x="0" y="54610"/>
                      <a:pt x="19050" y="19050"/>
                    </a:cubicBezTo>
                    <a:cubicBezTo>
                      <a:pt x="25400" y="6350"/>
                      <a:pt x="36830" y="0"/>
                      <a:pt x="43180" y="0"/>
                    </a:cubicBezTo>
                    <a:cubicBezTo>
                      <a:pt x="50800" y="1270"/>
                      <a:pt x="59690" y="22860"/>
                      <a:pt x="59690" y="22860"/>
                    </a:cubicBezTo>
                  </a:path>
                </a:pathLst>
              </a:custGeom>
              <a:solidFill>
                <a:srgbClr val="C8756D">
                  <a:alpha val="40392"/>
                </a:srgbClr>
              </a:solidFill>
              <a:ln cap="sq">
                <a:noFill/>
                <a:prstDash val="solid"/>
                <a:miter/>
              </a:ln>
            </p:spPr>
          </p:sp>
        </p:grpSp>
        <p:grpSp>
          <p:nvGrpSpPr>
            <p:cNvPr id="62" name="Group 62"/>
            <p:cNvGrpSpPr/>
            <p:nvPr/>
          </p:nvGrpSpPr>
          <p:grpSpPr>
            <a:xfrm>
              <a:off x="4245488" y="924541"/>
              <a:ext cx="154405" cy="336580"/>
              <a:chOff x="0" y="0"/>
              <a:chExt cx="176530" cy="384810"/>
            </a:xfrm>
          </p:grpSpPr>
          <p:sp>
            <p:nvSpPr>
              <p:cNvPr id="63" name="Freeform 63"/>
              <p:cNvSpPr/>
              <p:nvPr/>
            </p:nvSpPr>
            <p:spPr>
              <a:xfrm>
                <a:off x="38100" y="49530"/>
                <a:ext cx="87630" cy="283210"/>
              </a:xfrm>
              <a:custGeom>
                <a:avLst/>
                <a:gdLst/>
                <a:ahLst/>
                <a:cxnLst/>
                <a:rect l="l" t="t" r="r" b="b"/>
                <a:pathLst>
                  <a:path w="87630" h="283210">
                    <a:moveTo>
                      <a:pt x="87630" y="29210"/>
                    </a:moveTo>
                    <a:cubicBezTo>
                      <a:pt x="53340" y="278130"/>
                      <a:pt x="43180" y="283210"/>
                      <a:pt x="35560" y="283210"/>
                    </a:cubicBezTo>
                    <a:cubicBezTo>
                      <a:pt x="27940" y="283210"/>
                      <a:pt x="19050" y="276860"/>
                      <a:pt x="15240" y="270510"/>
                    </a:cubicBezTo>
                    <a:cubicBezTo>
                      <a:pt x="12700" y="264160"/>
                      <a:pt x="13970" y="246380"/>
                      <a:pt x="20320" y="241300"/>
                    </a:cubicBezTo>
                    <a:cubicBezTo>
                      <a:pt x="25400" y="236220"/>
                      <a:pt x="41910" y="233680"/>
                      <a:pt x="48260" y="237490"/>
                    </a:cubicBezTo>
                    <a:cubicBezTo>
                      <a:pt x="54610" y="240030"/>
                      <a:pt x="62230" y="250190"/>
                      <a:pt x="60960" y="256540"/>
                    </a:cubicBezTo>
                    <a:cubicBezTo>
                      <a:pt x="60960" y="265430"/>
                      <a:pt x="45720" y="283210"/>
                      <a:pt x="38100" y="283210"/>
                    </a:cubicBezTo>
                    <a:cubicBezTo>
                      <a:pt x="29210" y="283210"/>
                      <a:pt x="17780" y="273050"/>
                      <a:pt x="12700" y="257810"/>
                    </a:cubicBezTo>
                    <a:cubicBezTo>
                      <a:pt x="0" y="220980"/>
                      <a:pt x="19050" y="57150"/>
                      <a:pt x="38100" y="21590"/>
                    </a:cubicBezTo>
                    <a:cubicBezTo>
                      <a:pt x="45720" y="8890"/>
                      <a:pt x="55880" y="0"/>
                      <a:pt x="63500" y="1270"/>
                    </a:cubicBezTo>
                    <a:cubicBezTo>
                      <a:pt x="72390" y="1270"/>
                      <a:pt x="87630" y="29210"/>
                      <a:pt x="87630" y="29210"/>
                    </a:cubicBezTo>
                  </a:path>
                </a:pathLst>
              </a:custGeom>
              <a:solidFill>
                <a:srgbClr val="C8756D">
                  <a:alpha val="40392"/>
                </a:srgbClr>
              </a:solidFill>
              <a:ln cap="sq">
                <a:noFill/>
                <a:prstDash val="solid"/>
                <a:miter/>
              </a:ln>
            </p:spPr>
          </p:sp>
        </p:grpSp>
        <p:grpSp>
          <p:nvGrpSpPr>
            <p:cNvPr id="64" name="Group 64"/>
            <p:cNvGrpSpPr/>
            <p:nvPr/>
          </p:nvGrpSpPr>
          <p:grpSpPr>
            <a:xfrm>
              <a:off x="4379897" y="942314"/>
              <a:ext cx="165513" cy="354353"/>
              <a:chOff x="0" y="0"/>
              <a:chExt cx="189230" cy="405130"/>
            </a:xfrm>
          </p:grpSpPr>
          <p:sp>
            <p:nvSpPr>
              <p:cNvPr id="65" name="Freeform 65"/>
              <p:cNvSpPr/>
              <p:nvPr/>
            </p:nvSpPr>
            <p:spPr>
              <a:xfrm>
                <a:off x="46990" y="49530"/>
                <a:ext cx="91440" cy="306070"/>
              </a:xfrm>
              <a:custGeom>
                <a:avLst/>
                <a:gdLst/>
                <a:ahLst/>
                <a:cxnLst/>
                <a:rect l="l" t="t" r="r" b="b"/>
                <a:pathLst>
                  <a:path w="91440" h="306070">
                    <a:moveTo>
                      <a:pt x="91440" y="26670"/>
                    </a:moveTo>
                    <a:cubicBezTo>
                      <a:pt x="86360" y="152400"/>
                      <a:pt x="68580" y="260350"/>
                      <a:pt x="53340" y="287020"/>
                    </a:cubicBezTo>
                    <a:cubicBezTo>
                      <a:pt x="48260" y="297180"/>
                      <a:pt x="44450" y="302260"/>
                      <a:pt x="36830" y="303530"/>
                    </a:cubicBezTo>
                    <a:cubicBezTo>
                      <a:pt x="29210" y="306070"/>
                      <a:pt x="12700" y="299720"/>
                      <a:pt x="7620" y="293370"/>
                    </a:cubicBezTo>
                    <a:cubicBezTo>
                      <a:pt x="3810" y="287020"/>
                      <a:pt x="2540" y="275590"/>
                      <a:pt x="6350" y="269240"/>
                    </a:cubicBezTo>
                    <a:cubicBezTo>
                      <a:pt x="10160" y="262890"/>
                      <a:pt x="25400" y="254000"/>
                      <a:pt x="33020" y="254000"/>
                    </a:cubicBezTo>
                    <a:cubicBezTo>
                      <a:pt x="40640" y="255270"/>
                      <a:pt x="49530" y="261620"/>
                      <a:pt x="52070" y="267970"/>
                    </a:cubicBezTo>
                    <a:cubicBezTo>
                      <a:pt x="55880" y="275590"/>
                      <a:pt x="52070" y="293370"/>
                      <a:pt x="46990" y="298450"/>
                    </a:cubicBezTo>
                    <a:cubicBezTo>
                      <a:pt x="40640" y="303530"/>
                      <a:pt x="22860" y="304800"/>
                      <a:pt x="15240" y="300990"/>
                    </a:cubicBezTo>
                    <a:cubicBezTo>
                      <a:pt x="8890" y="297180"/>
                      <a:pt x="6350" y="290830"/>
                      <a:pt x="3810" y="280670"/>
                    </a:cubicBezTo>
                    <a:cubicBezTo>
                      <a:pt x="0" y="250190"/>
                      <a:pt x="35560" y="152400"/>
                      <a:pt x="40640" y="104140"/>
                    </a:cubicBezTo>
                    <a:cubicBezTo>
                      <a:pt x="44450" y="71120"/>
                      <a:pt x="31750" y="36830"/>
                      <a:pt x="40640" y="20320"/>
                    </a:cubicBezTo>
                    <a:cubicBezTo>
                      <a:pt x="46990" y="8890"/>
                      <a:pt x="60960" y="0"/>
                      <a:pt x="68580" y="1270"/>
                    </a:cubicBezTo>
                    <a:cubicBezTo>
                      <a:pt x="77470" y="2540"/>
                      <a:pt x="91440" y="26670"/>
                      <a:pt x="91440" y="26670"/>
                    </a:cubicBezTo>
                  </a:path>
                </a:pathLst>
              </a:custGeom>
              <a:solidFill>
                <a:srgbClr val="C8756D">
                  <a:alpha val="40392"/>
                </a:srgbClr>
              </a:solidFill>
              <a:ln cap="sq">
                <a:noFill/>
                <a:prstDash val="solid"/>
                <a:miter/>
              </a:ln>
            </p:spPr>
          </p:sp>
        </p:grpSp>
        <p:grpSp>
          <p:nvGrpSpPr>
            <p:cNvPr id="66" name="Group 66"/>
            <p:cNvGrpSpPr/>
            <p:nvPr/>
          </p:nvGrpSpPr>
          <p:grpSpPr>
            <a:xfrm>
              <a:off x="4097748" y="885662"/>
              <a:ext cx="167734" cy="506536"/>
              <a:chOff x="0" y="0"/>
              <a:chExt cx="191770" cy="579120"/>
            </a:xfrm>
          </p:grpSpPr>
          <p:sp>
            <p:nvSpPr>
              <p:cNvPr id="67" name="Freeform 67"/>
              <p:cNvSpPr/>
              <p:nvPr/>
            </p:nvSpPr>
            <p:spPr>
              <a:xfrm>
                <a:off x="35560" y="50800"/>
                <a:ext cx="110490" cy="480060"/>
              </a:xfrm>
              <a:custGeom>
                <a:avLst/>
                <a:gdLst/>
                <a:ahLst/>
                <a:cxnLst/>
                <a:rect l="l" t="t" r="r" b="b"/>
                <a:pathLst>
                  <a:path w="110490" h="480060">
                    <a:moveTo>
                      <a:pt x="59690" y="22860"/>
                    </a:moveTo>
                    <a:cubicBezTo>
                      <a:pt x="66040" y="356870"/>
                      <a:pt x="110490" y="430530"/>
                      <a:pt x="105410" y="458470"/>
                    </a:cubicBezTo>
                    <a:cubicBezTo>
                      <a:pt x="102870" y="468630"/>
                      <a:pt x="95250" y="476250"/>
                      <a:pt x="88900" y="477520"/>
                    </a:cubicBezTo>
                    <a:cubicBezTo>
                      <a:pt x="82550" y="478790"/>
                      <a:pt x="68580" y="472440"/>
                      <a:pt x="66040" y="467360"/>
                    </a:cubicBezTo>
                    <a:cubicBezTo>
                      <a:pt x="62230" y="459740"/>
                      <a:pt x="68580" y="440690"/>
                      <a:pt x="74930" y="438150"/>
                    </a:cubicBezTo>
                    <a:cubicBezTo>
                      <a:pt x="81280" y="434340"/>
                      <a:pt x="101600" y="443230"/>
                      <a:pt x="104140" y="449580"/>
                    </a:cubicBezTo>
                    <a:cubicBezTo>
                      <a:pt x="106680" y="455930"/>
                      <a:pt x="97790" y="473710"/>
                      <a:pt x="91440" y="477520"/>
                    </a:cubicBezTo>
                    <a:cubicBezTo>
                      <a:pt x="85090" y="480060"/>
                      <a:pt x="74930" y="476250"/>
                      <a:pt x="67310" y="468630"/>
                    </a:cubicBezTo>
                    <a:cubicBezTo>
                      <a:pt x="46990" y="448310"/>
                      <a:pt x="25400" y="361950"/>
                      <a:pt x="15240" y="295910"/>
                    </a:cubicBezTo>
                    <a:cubicBezTo>
                      <a:pt x="3810" y="215900"/>
                      <a:pt x="0" y="59690"/>
                      <a:pt x="15240" y="21590"/>
                    </a:cubicBezTo>
                    <a:cubicBezTo>
                      <a:pt x="20320" y="8890"/>
                      <a:pt x="29210" y="0"/>
                      <a:pt x="35560" y="0"/>
                    </a:cubicBezTo>
                    <a:cubicBezTo>
                      <a:pt x="43180" y="0"/>
                      <a:pt x="59690" y="22860"/>
                      <a:pt x="59690" y="22860"/>
                    </a:cubicBezTo>
                  </a:path>
                </a:pathLst>
              </a:custGeom>
              <a:solidFill>
                <a:srgbClr val="C8756D">
                  <a:alpha val="40392"/>
                </a:srgbClr>
              </a:solidFill>
              <a:ln cap="sq">
                <a:noFill/>
                <a:prstDash val="solid"/>
                <a:miter/>
              </a:ln>
            </p:spPr>
          </p:sp>
        </p:grpSp>
        <p:grpSp>
          <p:nvGrpSpPr>
            <p:cNvPr id="68" name="Group 68"/>
            <p:cNvGrpSpPr/>
            <p:nvPr/>
          </p:nvGrpSpPr>
          <p:grpSpPr>
            <a:xfrm>
              <a:off x="4494312" y="4015964"/>
              <a:ext cx="217722" cy="299923"/>
              <a:chOff x="0" y="0"/>
              <a:chExt cx="248920" cy="342900"/>
            </a:xfrm>
          </p:grpSpPr>
          <p:sp>
            <p:nvSpPr>
              <p:cNvPr id="69" name="Freeform 69"/>
              <p:cNvSpPr/>
              <p:nvPr/>
            </p:nvSpPr>
            <p:spPr>
              <a:xfrm>
                <a:off x="36830" y="49530"/>
                <a:ext cx="170180" cy="242570"/>
              </a:xfrm>
              <a:custGeom>
                <a:avLst/>
                <a:gdLst/>
                <a:ahLst/>
                <a:cxnLst/>
                <a:rect l="l" t="t" r="r" b="b"/>
                <a:pathLst>
                  <a:path w="170180" h="242570">
                    <a:moveTo>
                      <a:pt x="115570" y="87630"/>
                    </a:moveTo>
                    <a:cubicBezTo>
                      <a:pt x="113030" y="227330"/>
                      <a:pt x="101600" y="232410"/>
                      <a:pt x="93980" y="232410"/>
                    </a:cubicBezTo>
                    <a:cubicBezTo>
                      <a:pt x="86360" y="232410"/>
                      <a:pt x="74930" y="226060"/>
                      <a:pt x="71120" y="214630"/>
                    </a:cubicBezTo>
                    <a:cubicBezTo>
                      <a:pt x="60960" y="191770"/>
                      <a:pt x="72390" y="99060"/>
                      <a:pt x="85090" y="73660"/>
                    </a:cubicBezTo>
                    <a:cubicBezTo>
                      <a:pt x="90170" y="62230"/>
                      <a:pt x="96520" y="53340"/>
                      <a:pt x="104140" y="52070"/>
                    </a:cubicBezTo>
                    <a:cubicBezTo>
                      <a:pt x="113030" y="50800"/>
                      <a:pt x="127000" y="58420"/>
                      <a:pt x="134620" y="69850"/>
                    </a:cubicBezTo>
                    <a:cubicBezTo>
                      <a:pt x="148590" y="91440"/>
                      <a:pt x="153670" y="177800"/>
                      <a:pt x="142240" y="201930"/>
                    </a:cubicBezTo>
                    <a:cubicBezTo>
                      <a:pt x="135890" y="213360"/>
                      <a:pt x="121920" y="222250"/>
                      <a:pt x="113030" y="222250"/>
                    </a:cubicBezTo>
                    <a:cubicBezTo>
                      <a:pt x="104140" y="220980"/>
                      <a:pt x="93980" y="208280"/>
                      <a:pt x="88900" y="195580"/>
                    </a:cubicBezTo>
                    <a:cubicBezTo>
                      <a:pt x="81280" y="171450"/>
                      <a:pt x="82550" y="109220"/>
                      <a:pt x="93980" y="82550"/>
                    </a:cubicBezTo>
                    <a:cubicBezTo>
                      <a:pt x="102870" y="63500"/>
                      <a:pt x="124460" y="40640"/>
                      <a:pt x="135890" y="41910"/>
                    </a:cubicBezTo>
                    <a:cubicBezTo>
                      <a:pt x="144780" y="43180"/>
                      <a:pt x="152400" y="55880"/>
                      <a:pt x="156210" y="71120"/>
                    </a:cubicBezTo>
                    <a:cubicBezTo>
                      <a:pt x="166370" y="101600"/>
                      <a:pt x="170180" y="204470"/>
                      <a:pt x="156210" y="224790"/>
                    </a:cubicBezTo>
                    <a:cubicBezTo>
                      <a:pt x="151130" y="233680"/>
                      <a:pt x="140970" y="234950"/>
                      <a:pt x="133350" y="233680"/>
                    </a:cubicBezTo>
                    <a:cubicBezTo>
                      <a:pt x="125730" y="233680"/>
                      <a:pt x="120650" y="228600"/>
                      <a:pt x="113030" y="219710"/>
                    </a:cubicBezTo>
                    <a:cubicBezTo>
                      <a:pt x="92710" y="194310"/>
                      <a:pt x="30480" y="66040"/>
                      <a:pt x="36830" y="31750"/>
                    </a:cubicBezTo>
                    <a:cubicBezTo>
                      <a:pt x="39370" y="16510"/>
                      <a:pt x="53340" y="3810"/>
                      <a:pt x="62230" y="2540"/>
                    </a:cubicBezTo>
                    <a:cubicBezTo>
                      <a:pt x="69850" y="1270"/>
                      <a:pt x="81280" y="7620"/>
                      <a:pt x="86360" y="19050"/>
                    </a:cubicBezTo>
                    <a:cubicBezTo>
                      <a:pt x="100330" y="48260"/>
                      <a:pt x="81280" y="187960"/>
                      <a:pt x="63500" y="219710"/>
                    </a:cubicBezTo>
                    <a:cubicBezTo>
                      <a:pt x="57150" y="232410"/>
                      <a:pt x="46990" y="241300"/>
                      <a:pt x="38100" y="241300"/>
                    </a:cubicBezTo>
                    <a:cubicBezTo>
                      <a:pt x="29210" y="241300"/>
                      <a:pt x="19050" y="232410"/>
                      <a:pt x="13970" y="218440"/>
                    </a:cubicBezTo>
                    <a:cubicBezTo>
                      <a:pt x="0" y="186690"/>
                      <a:pt x="3810" y="50800"/>
                      <a:pt x="20320" y="21590"/>
                    </a:cubicBezTo>
                    <a:cubicBezTo>
                      <a:pt x="26670" y="8890"/>
                      <a:pt x="40640" y="1270"/>
                      <a:pt x="48260" y="1270"/>
                    </a:cubicBezTo>
                    <a:cubicBezTo>
                      <a:pt x="55880" y="2540"/>
                      <a:pt x="66040" y="16510"/>
                      <a:pt x="67310" y="24130"/>
                    </a:cubicBezTo>
                    <a:cubicBezTo>
                      <a:pt x="68580" y="30480"/>
                      <a:pt x="63500" y="40640"/>
                      <a:pt x="57150" y="44450"/>
                    </a:cubicBezTo>
                    <a:cubicBezTo>
                      <a:pt x="52070" y="48260"/>
                      <a:pt x="41910" y="49530"/>
                      <a:pt x="35560" y="46990"/>
                    </a:cubicBezTo>
                    <a:cubicBezTo>
                      <a:pt x="29210" y="45720"/>
                      <a:pt x="21590" y="38100"/>
                      <a:pt x="20320" y="31750"/>
                    </a:cubicBezTo>
                    <a:cubicBezTo>
                      <a:pt x="19050" y="25400"/>
                      <a:pt x="21590" y="13970"/>
                      <a:pt x="25400" y="8890"/>
                    </a:cubicBezTo>
                    <a:cubicBezTo>
                      <a:pt x="29210" y="5080"/>
                      <a:pt x="39370" y="0"/>
                      <a:pt x="45720" y="1270"/>
                    </a:cubicBezTo>
                    <a:cubicBezTo>
                      <a:pt x="53340" y="2540"/>
                      <a:pt x="62230" y="10160"/>
                      <a:pt x="67310" y="21590"/>
                    </a:cubicBezTo>
                    <a:cubicBezTo>
                      <a:pt x="80010" y="52070"/>
                      <a:pt x="76200" y="187960"/>
                      <a:pt x="63500" y="219710"/>
                    </a:cubicBezTo>
                    <a:cubicBezTo>
                      <a:pt x="58420" y="232410"/>
                      <a:pt x="52070" y="238760"/>
                      <a:pt x="44450" y="241300"/>
                    </a:cubicBezTo>
                    <a:cubicBezTo>
                      <a:pt x="36830" y="242570"/>
                      <a:pt x="26670" y="242570"/>
                      <a:pt x="21590" y="234950"/>
                    </a:cubicBezTo>
                    <a:cubicBezTo>
                      <a:pt x="6350" y="212090"/>
                      <a:pt x="20320" y="59690"/>
                      <a:pt x="36830" y="25400"/>
                    </a:cubicBezTo>
                    <a:cubicBezTo>
                      <a:pt x="43180" y="11430"/>
                      <a:pt x="53340" y="3810"/>
                      <a:pt x="62230" y="2540"/>
                    </a:cubicBezTo>
                    <a:cubicBezTo>
                      <a:pt x="69850" y="1270"/>
                      <a:pt x="77470" y="6350"/>
                      <a:pt x="83820" y="13970"/>
                    </a:cubicBezTo>
                    <a:cubicBezTo>
                      <a:pt x="95250" y="25400"/>
                      <a:pt x="104140" y="49530"/>
                      <a:pt x="114300" y="73660"/>
                    </a:cubicBezTo>
                    <a:cubicBezTo>
                      <a:pt x="129540" y="111760"/>
                      <a:pt x="168910" y="196850"/>
                      <a:pt x="160020" y="219710"/>
                    </a:cubicBezTo>
                    <a:cubicBezTo>
                      <a:pt x="156210" y="229870"/>
                      <a:pt x="142240" y="234950"/>
                      <a:pt x="133350" y="233680"/>
                    </a:cubicBezTo>
                    <a:cubicBezTo>
                      <a:pt x="124460" y="232410"/>
                      <a:pt x="115570" y="220980"/>
                      <a:pt x="110490" y="208280"/>
                    </a:cubicBezTo>
                    <a:cubicBezTo>
                      <a:pt x="101600" y="182880"/>
                      <a:pt x="99060" y="109220"/>
                      <a:pt x="113030" y="88900"/>
                    </a:cubicBezTo>
                    <a:cubicBezTo>
                      <a:pt x="120650" y="77470"/>
                      <a:pt x="139700" y="67310"/>
                      <a:pt x="147320" y="72390"/>
                    </a:cubicBezTo>
                    <a:cubicBezTo>
                      <a:pt x="160020" y="81280"/>
                      <a:pt x="153670" y="186690"/>
                      <a:pt x="139700" y="207010"/>
                    </a:cubicBezTo>
                    <a:cubicBezTo>
                      <a:pt x="133350" y="217170"/>
                      <a:pt x="120650" y="222250"/>
                      <a:pt x="113030" y="222250"/>
                    </a:cubicBezTo>
                    <a:cubicBezTo>
                      <a:pt x="104140" y="220980"/>
                      <a:pt x="95250" y="213360"/>
                      <a:pt x="90170" y="201930"/>
                    </a:cubicBezTo>
                    <a:cubicBezTo>
                      <a:pt x="78740" y="177800"/>
                      <a:pt x="73660" y="97790"/>
                      <a:pt x="85090" y="73660"/>
                    </a:cubicBezTo>
                    <a:cubicBezTo>
                      <a:pt x="90170" y="60960"/>
                      <a:pt x="102870" y="52070"/>
                      <a:pt x="110490" y="52070"/>
                    </a:cubicBezTo>
                    <a:cubicBezTo>
                      <a:pt x="119380" y="52070"/>
                      <a:pt x="130810" y="62230"/>
                      <a:pt x="135890" y="74930"/>
                    </a:cubicBezTo>
                    <a:cubicBezTo>
                      <a:pt x="144780" y="100330"/>
                      <a:pt x="132080" y="186690"/>
                      <a:pt x="120650" y="210820"/>
                    </a:cubicBezTo>
                    <a:cubicBezTo>
                      <a:pt x="115570" y="222250"/>
                      <a:pt x="107950" y="231140"/>
                      <a:pt x="100330" y="232410"/>
                    </a:cubicBezTo>
                    <a:cubicBezTo>
                      <a:pt x="91440" y="233680"/>
                      <a:pt x="77470" y="226060"/>
                      <a:pt x="71120" y="214630"/>
                    </a:cubicBezTo>
                    <a:cubicBezTo>
                      <a:pt x="57150" y="193040"/>
                      <a:pt x="53340" y="104140"/>
                      <a:pt x="64770" y="81280"/>
                    </a:cubicBezTo>
                    <a:cubicBezTo>
                      <a:pt x="71120" y="69850"/>
                      <a:pt x="85090" y="60960"/>
                      <a:pt x="92710" y="62230"/>
                    </a:cubicBezTo>
                    <a:cubicBezTo>
                      <a:pt x="101600" y="62230"/>
                      <a:pt x="115570" y="87630"/>
                      <a:pt x="115570" y="87630"/>
                    </a:cubicBezTo>
                  </a:path>
                </a:pathLst>
              </a:custGeom>
              <a:solidFill>
                <a:srgbClr val="CDD6D3">
                  <a:alpha val="40392"/>
                </a:srgbClr>
              </a:solidFill>
              <a:ln cap="sq">
                <a:noFill/>
                <a:prstDash val="solid"/>
                <a:miter/>
              </a:ln>
            </p:spPr>
          </p:sp>
        </p:grpSp>
        <p:grpSp>
          <p:nvGrpSpPr>
            <p:cNvPr id="70" name="Group 70"/>
            <p:cNvGrpSpPr/>
            <p:nvPr/>
          </p:nvGrpSpPr>
          <p:grpSpPr>
            <a:xfrm>
              <a:off x="4469874" y="2336398"/>
              <a:ext cx="216611" cy="296590"/>
              <a:chOff x="0" y="0"/>
              <a:chExt cx="247650" cy="339090"/>
            </a:xfrm>
          </p:grpSpPr>
          <p:sp>
            <p:nvSpPr>
              <p:cNvPr id="71" name="Freeform 71"/>
              <p:cNvSpPr/>
              <p:nvPr/>
            </p:nvSpPr>
            <p:spPr>
              <a:xfrm>
                <a:off x="45720" y="50800"/>
                <a:ext cx="156210" cy="238760"/>
              </a:xfrm>
              <a:custGeom>
                <a:avLst/>
                <a:gdLst/>
                <a:ahLst/>
                <a:cxnLst/>
                <a:rect l="l" t="t" r="r" b="b"/>
                <a:pathLst>
                  <a:path w="156210" h="238760">
                    <a:moveTo>
                      <a:pt x="55880" y="35560"/>
                    </a:moveTo>
                    <a:cubicBezTo>
                      <a:pt x="109220" y="196850"/>
                      <a:pt x="101600" y="208280"/>
                      <a:pt x="93980" y="210820"/>
                    </a:cubicBezTo>
                    <a:cubicBezTo>
                      <a:pt x="85090" y="213360"/>
                      <a:pt x="68580" y="210820"/>
                      <a:pt x="59690" y="199390"/>
                    </a:cubicBezTo>
                    <a:cubicBezTo>
                      <a:pt x="40640" y="176530"/>
                      <a:pt x="33020" y="59690"/>
                      <a:pt x="45720" y="27940"/>
                    </a:cubicBezTo>
                    <a:cubicBezTo>
                      <a:pt x="50800" y="12700"/>
                      <a:pt x="66040" y="0"/>
                      <a:pt x="76200" y="0"/>
                    </a:cubicBezTo>
                    <a:cubicBezTo>
                      <a:pt x="85090" y="0"/>
                      <a:pt x="92710" y="8890"/>
                      <a:pt x="100330" y="21590"/>
                    </a:cubicBezTo>
                    <a:cubicBezTo>
                      <a:pt x="118110" y="50800"/>
                      <a:pt x="156210" y="170180"/>
                      <a:pt x="151130" y="205740"/>
                    </a:cubicBezTo>
                    <a:cubicBezTo>
                      <a:pt x="148590" y="220980"/>
                      <a:pt x="137160" y="234950"/>
                      <a:pt x="128270" y="237490"/>
                    </a:cubicBezTo>
                    <a:cubicBezTo>
                      <a:pt x="120650" y="238760"/>
                      <a:pt x="102870" y="229870"/>
                      <a:pt x="100330" y="222250"/>
                    </a:cubicBezTo>
                    <a:cubicBezTo>
                      <a:pt x="97790" y="213360"/>
                      <a:pt x="106680" y="190500"/>
                      <a:pt x="114300" y="186690"/>
                    </a:cubicBezTo>
                    <a:cubicBezTo>
                      <a:pt x="120650" y="182880"/>
                      <a:pt x="133350" y="184150"/>
                      <a:pt x="139700" y="189230"/>
                    </a:cubicBezTo>
                    <a:cubicBezTo>
                      <a:pt x="146050" y="193040"/>
                      <a:pt x="152400" y="203200"/>
                      <a:pt x="151130" y="210820"/>
                    </a:cubicBezTo>
                    <a:cubicBezTo>
                      <a:pt x="151130" y="219710"/>
                      <a:pt x="139700" y="234950"/>
                      <a:pt x="132080" y="236220"/>
                    </a:cubicBezTo>
                    <a:cubicBezTo>
                      <a:pt x="123190" y="238760"/>
                      <a:pt x="109220" y="229870"/>
                      <a:pt x="99060" y="215900"/>
                    </a:cubicBezTo>
                    <a:cubicBezTo>
                      <a:pt x="76200" y="186690"/>
                      <a:pt x="35560" y="60960"/>
                      <a:pt x="45720" y="27940"/>
                    </a:cubicBezTo>
                    <a:cubicBezTo>
                      <a:pt x="49530" y="12700"/>
                      <a:pt x="66040" y="0"/>
                      <a:pt x="76200" y="0"/>
                    </a:cubicBezTo>
                    <a:cubicBezTo>
                      <a:pt x="85090" y="0"/>
                      <a:pt x="93980" y="8890"/>
                      <a:pt x="100330" y="21590"/>
                    </a:cubicBezTo>
                    <a:cubicBezTo>
                      <a:pt x="113030" y="49530"/>
                      <a:pt x="123190" y="162560"/>
                      <a:pt x="110490" y="190500"/>
                    </a:cubicBezTo>
                    <a:cubicBezTo>
                      <a:pt x="104140" y="204470"/>
                      <a:pt x="90170" y="213360"/>
                      <a:pt x="81280" y="213360"/>
                    </a:cubicBezTo>
                    <a:cubicBezTo>
                      <a:pt x="72390" y="213360"/>
                      <a:pt x="64770" y="204470"/>
                      <a:pt x="57150" y="193040"/>
                    </a:cubicBezTo>
                    <a:cubicBezTo>
                      <a:pt x="39370" y="167640"/>
                      <a:pt x="0" y="69850"/>
                      <a:pt x="5080" y="43180"/>
                    </a:cubicBezTo>
                    <a:cubicBezTo>
                      <a:pt x="7620" y="30480"/>
                      <a:pt x="16510" y="21590"/>
                      <a:pt x="25400" y="20320"/>
                    </a:cubicBezTo>
                    <a:cubicBezTo>
                      <a:pt x="33020" y="17780"/>
                      <a:pt x="55880" y="35560"/>
                      <a:pt x="55880" y="35560"/>
                    </a:cubicBezTo>
                  </a:path>
                </a:pathLst>
              </a:custGeom>
              <a:solidFill>
                <a:srgbClr val="CDD6D3">
                  <a:alpha val="40392"/>
                </a:srgbClr>
              </a:solidFill>
              <a:ln cap="sq">
                <a:noFill/>
                <a:prstDash val="solid"/>
                <a:miter/>
              </a:ln>
            </p:spPr>
          </p:sp>
        </p:grpSp>
        <p:grpSp>
          <p:nvGrpSpPr>
            <p:cNvPr id="72" name="Group 72"/>
            <p:cNvGrpSpPr/>
            <p:nvPr/>
          </p:nvGrpSpPr>
          <p:grpSpPr>
            <a:xfrm>
              <a:off x="4366567" y="2308627"/>
              <a:ext cx="203281" cy="387678"/>
              <a:chOff x="0" y="0"/>
              <a:chExt cx="232410" cy="443230"/>
            </a:xfrm>
          </p:grpSpPr>
          <p:sp>
            <p:nvSpPr>
              <p:cNvPr id="73" name="Freeform 73"/>
              <p:cNvSpPr/>
              <p:nvPr/>
            </p:nvSpPr>
            <p:spPr>
              <a:xfrm>
                <a:off x="48260" y="48260"/>
                <a:ext cx="140970" cy="344170"/>
              </a:xfrm>
              <a:custGeom>
                <a:avLst/>
                <a:gdLst/>
                <a:ahLst/>
                <a:cxnLst/>
                <a:rect l="l" t="t" r="r" b="b"/>
                <a:pathLst>
                  <a:path w="140970" h="344170">
                    <a:moveTo>
                      <a:pt x="49530" y="13970"/>
                    </a:moveTo>
                    <a:cubicBezTo>
                      <a:pt x="110490" y="161290"/>
                      <a:pt x="129540" y="243840"/>
                      <a:pt x="129540" y="285750"/>
                    </a:cubicBezTo>
                    <a:cubicBezTo>
                      <a:pt x="130810" y="307340"/>
                      <a:pt x="130810" y="331470"/>
                      <a:pt x="121920" y="337820"/>
                    </a:cubicBezTo>
                    <a:cubicBezTo>
                      <a:pt x="114300" y="342900"/>
                      <a:pt x="91440" y="341630"/>
                      <a:pt x="82550" y="330200"/>
                    </a:cubicBezTo>
                    <a:cubicBezTo>
                      <a:pt x="58420" y="302260"/>
                      <a:pt x="52070" y="127000"/>
                      <a:pt x="69850" y="91440"/>
                    </a:cubicBezTo>
                    <a:cubicBezTo>
                      <a:pt x="76200" y="77470"/>
                      <a:pt x="91440" y="68580"/>
                      <a:pt x="100330" y="69850"/>
                    </a:cubicBezTo>
                    <a:cubicBezTo>
                      <a:pt x="109220" y="69850"/>
                      <a:pt x="121920" y="85090"/>
                      <a:pt x="121920" y="92710"/>
                    </a:cubicBezTo>
                    <a:cubicBezTo>
                      <a:pt x="121920" y="102870"/>
                      <a:pt x="104140" y="119380"/>
                      <a:pt x="95250" y="121920"/>
                    </a:cubicBezTo>
                    <a:cubicBezTo>
                      <a:pt x="88900" y="123190"/>
                      <a:pt x="77470" y="115570"/>
                      <a:pt x="73660" y="110490"/>
                    </a:cubicBezTo>
                    <a:cubicBezTo>
                      <a:pt x="69850" y="104140"/>
                      <a:pt x="68580" y="92710"/>
                      <a:pt x="71120" y="85090"/>
                    </a:cubicBezTo>
                    <a:cubicBezTo>
                      <a:pt x="73660" y="78740"/>
                      <a:pt x="82550" y="71120"/>
                      <a:pt x="88900" y="69850"/>
                    </a:cubicBezTo>
                    <a:cubicBezTo>
                      <a:pt x="97790" y="68580"/>
                      <a:pt x="111760" y="72390"/>
                      <a:pt x="118110" y="82550"/>
                    </a:cubicBezTo>
                    <a:cubicBezTo>
                      <a:pt x="132080" y="100330"/>
                      <a:pt x="129540" y="153670"/>
                      <a:pt x="132080" y="193040"/>
                    </a:cubicBezTo>
                    <a:cubicBezTo>
                      <a:pt x="134620" y="234950"/>
                      <a:pt x="140970" y="306070"/>
                      <a:pt x="129540" y="327660"/>
                    </a:cubicBezTo>
                    <a:cubicBezTo>
                      <a:pt x="125730" y="336550"/>
                      <a:pt x="116840" y="341630"/>
                      <a:pt x="110490" y="342900"/>
                    </a:cubicBezTo>
                    <a:cubicBezTo>
                      <a:pt x="101600" y="344170"/>
                      <a:pt x="90170" y="340360"/>
                      <a:pt x="82550" y="330200"/>
                    </a:cubicBezTo>
                    <a:cubicBezTo>
                      <a:pt x="62230" y="303530"/>
                      <a:pt x="63500" y="187960"/>
                      <a:pt x="46990" y="133350"/>
                    </a:cubicBezTo>
                    <a:cubicBezTo>
                      <a:pt x="34290" y="92710"/>
                      <a:pt x="0" y="53340"/>
                      <a:pt x="2540" y="29210"/>
                    </a:cubicBezTo>
                    <a:cubicBezTo>
                      <a:pt x="3810" y="16510"/>
                      <a:pt x="15240" y="5080"/>
                      <a:pt x="22860" y="2540"/>
                    </a:cubicBezTo>
                    <a:cubicBezTo>
                      <a:pt x="30480" y="0"/>
                      <a:pt x="49530" y="13970"/>
                      <a:pt x="49530" y="13970"/>
                    </a:cubicBezTo>
                  </a:path>
                </a:pathLst>
              </a:custGeom>
              <a:solidFill>
                <a:srgbClr val="CDD6D3">
                  <a:alpha val="40392"/>
                </a:srgbClr>
              </a:solidFill>
              <a:ln cap="sq">
                <a:noFill/>
                <a:prstDash val="solid"/>
                <a:miter/>
              </a:ln>
            </p:spPr>
          </p:sp>
        </p:grpSp>
        <p:grpSp>
          <p:nvGrpSpPr>
            <p:cNvPr id="74" name="Group 74"/>
            <p:cNvGrpSpPr/>
            <p:nvPr/>
          </p:nvGrpSpPr>
          <p:grpSpPr>
            <a:xfrm>
              <a:off x="4453212" y="2309738"/>
              <a:ext cx="177732" cy="431000"/>
              <a:chOff x="0" y="0"/>
              <a:chExt cx="203200" cy="492760"/>
            </a:xfrm>
          </p:grpSpPr>
          <p:sp>
            <p:nvSpPr>
              <p:cNvPr id="75" name="Freeform 75"/>
              <p:cNvSpPr/>
              <p:nvPr/>
            </p:nvSpPr>
            <p:spPr>
              <a:xfrm>
                <a:off x="36830" y="49530"/>
                <a:ext cx="116840" cy="392430"/>
              </a:xfrm>
              <a:custGeom>
                <a:avLst/>
                <a:gdLst/>
                <a:ahLst/>
                <a:cxnLst/>
                <a:rect l="l" t="t" r="r" b="b"/>
                <a:pathLst>
                  <a:path w="116840" h="392430">
                    <a:moveTo>
                      <a:pt x="62230" y="20320"/>
                    </a:moveTo>
                    <a:cubicBezTo>
                      <a:pt x="111760" y="381000"/>
                      <a:pt x="102870" y="389890"/>
                      <a:pt x="93980" y="391160"/>
                    </a:cubicBezTo>
                    <a:cubicBezTo>
                      <a:pt x="86360" y="392430"/>
                      <a:pt x="68580" y="381000"/>
                      <a:pt x="66040" y="373380"/>
                    </a:cubicBezTo>
                    <a:cubicBezTo>
                      <a:pt x="63500" y="365760"/>
                      <a:pt x="69850" y="350520"/>
                      <a:pt x="76200" y="345440"/>
                    </a:cubicBezTo>
                    <a:cubicBezTo>
                      <a:pt x="82550" y="341630"/>
                      <a:pt x="93980" y="340360"/>
                      <a:pt x="100330" y="342900"/>
                    </a:cubicBezTo>
                    <a:cubicBezTo>
                      <a:pt x="106680" y="345440"/>
                      <a:pt x="113030" y="354330"/>
                      <a:pt x="115570" y="361950"/>
                    </a:cubicBezTo>
                    <a:cubicBezTo>
                      <a:pt x="116840" y="368300"/>
                      <a:pt x="113030" y="378460"/>
                      <a:pt x="109220" y="383540"/>
                    </a:cubicBezTo>
                    <a:cubicBezTo>
                      <a:pt x="104140" y="388620"/>
                      <a:pt x="92710" y="392430"/>
                      <a:pt x="86360" y="391160"/>
                    </a:cubicBezTo>
                    <a:cubicBezTo>
                      <a:pt x="80010" y="389890"/>
                      <a:pt x="71120" y="383540"/>
                      <a:pt x="67310" y="377190"/>
                    </a:cubicBezTo>
                    <a:cubicBezTo>
                      <a:pt x="64770" y="370840"/>
                      <a:pt x="64770" y="359410"/>
                      <a:pt x="68580" y="354330"/>
                    </a:cubicBezTo>
                    <a:cubicBezTo>
                      <a:pt x="72390" y="347980"/>
                      <a:pt x="82550" y="340360"/>
                      <a:pt x="88900" y="341630"/>
                    </a:cubicBezTo>
                    <a:cubicBezTo>
                      <a:pt x="97790" y="342900"/>
                      <a:pt x="115570" y="358140"/>
                      <a:pt x="115570" y="367030"/>
                    </a:cubicBezTo>
                    <a:cubicBezTo>
                      <a:pt x="115570" y="374650"/>
                      <a:pt x="96520" y="392430"/>
                      <a:pt x="87630" y="391160"/>
                    </a:cubicBezTo>
                    <a:cubicBezTo>
                      <a:pt x="80010" y="391160"/>
                      <a:pt x="72390" y="382270"/>
                      <a:pt x="64770" y="367030"/>
                    </a:cubicBezTo>
                    <a:cubicBezTo>
                      <a:pt x="41910" y="320040"/>
                      <a:pt x="0" y="69850"/>
                      <a:pt x="13970" y="24130"/>
                    </a:cubicBezTo>
                    <a:cubicBezTo>
                      <a:pt x="19050" y="10160"/>
                      <a:pt x="29210" y="1270"/>
                      <a:pt x="36830" y="1270"/>
                    </a:cubicBezTo>
                    <a:cubicBezTo>
                      <a:pt x="44450" y="0"/>
                      <a:pt x="62230" y="20320"/>
                      <a:pt x="62230" y="20320"/>
                    </a:cubicBezTo>
                  </a:path>
                </a:pathLst>
              </a:custGeom>
              <a:solidFill>
                <a:srgbClr val="CDD6D3">
                  <a:alpha val="40392"/>
                </a:srgbClr>
              </a:solidFill>
              <a:ln cap="sq">
                <a:noFill/>
                <a:prstDash val="solid"/>
                <a:miter/>
              </a:ln>
            </p:spPr>
          </p:sp>
        </p:grpSp>
        <p:grpSp>
          <p:nvGrpSpPr>
            <p:cNvPr id="76" name="Group 76"/>
            <p:cNvGrpSpPr/>
            <p:nvPr/>
          </p:nvGrpSpPr>
          <p:grpSpPr>
            <a:xfrm>
              <a:off x="4514307" y="2356393"/>
              <a:ext cx="189951" cy="664273"/>
              <a:chOff x="0" y="0"/>
              <a:chExt cx="217170" cy="759460"/>
            </a:xfrm>
          </p:grpSpPr>
          <p:sp>
            <p:nvSpPr>
              <p:cNvPr id="77" name="Freeform 77"/>
              <p:cNvSpPr/>
              <p:nvPr/>
            </p:nvSpPr>
            <p:spPr>
              <a:xfrm>
                <a:off x="43180" y="50800"/>
                <a:ext cx="137160" cy="659130"/>
              </a:xfrm>
              <a:custGeom>
                <a:avLst/>
                <a:gdLst/>
                <a:ahLst/>
                <a:cxnLst/>
                <a:rect l="l" t="t" r="r" b="b"/>
                <a:pathLst>
                  <a:path w="137160" h="659130">
                    <a:moveTo>
                      <a:pt x="50800" y="17780"/>
                    </a:moveTo>
                    <a:cubicBezTo>
                      <a:pt x="97790" y="307340"/>
                      <a:pt x="137160" y="582930"/>
                      <a:pt x="123190" y="636270"/>
                    </a:cubicBezTo>
                    <a:cubicBezTo>
                      <a:pt x="119380" y="648970"/>
                      <a:pt x="113030" y="656590"/>
                      <a:pt x="106680" y="657860"/>
                    </a:cubicBezTo>
                    <a:cubicBezTo>
                      <a:pt x="100330" y="659130"/>
                      <a:pt x="82550" y="646430"/>
                      <a:pt x="81280" y="640080"/>
                    </a:cubicBezTo>
                    <a:cubicBezTo>
                      <a:pt x="81280" y="633730"/>
                      <a:pt x="92710" y="618490"/>
                      <a:pt x="99060" y="617220"/>
                    </a:cubicBezTo>
                    <a:cubicBezTo>
                      <a:pt x="105410" y="617220"/>
                      <a:pt x="121920" y="628650"/>
                      <a:pt x="123190" y="636270"/>
                    </a:cubicBezTo>
                    <a:cubicBezTo>
                      <a:pt x="123190" y="642620"/>
                      <a:pt x="115570" y="654050"/>
                      <a:pt x="109220" y="656590"/>
                    </a:cubicBezTo>
                    <a:cubicBezTo>
                      <a:pt x="104140" y="659130"/>
                      <a:pt x="93980" y="659130"/>
                      <a:pt x="90170" y="655320"/>
                    </a:cubicBezTo>
                    <a:cubicBezTo>
                      <a:pt x="86360" y="648970"/>
                      <a:pt x="85090" y="624840"/>
                      <a:pt x="91440" y="621030"/>
                    </a:cubicBezTo>
                    <a:cubicBezTo>
                      <a:pt x="96520" y="617220"/>
                      <a:pt x="115570" y="622300"/>
                      <a:pt x="119380" y="627380"/>
                    </a:cubicBezTo>
                    <a:cubicBezTo>
                      <a:pt x="123190" y="632460"/>
                      <a:pt x="115570" y="652780"/>
                      <a:pt x="116840" y="652780"/>
                    </a:cubicBezTo>
                    <a:cubicBezTo>
                      <a:pt x="118110" y="652780"/>
                      <a:pt x="123190" y="636270"/>
                      <a:pt x="123190" y="636270"/>
                    </a:cubicBezTo>
                    <a:cubicBezTo>
                      <a:pt x="121920" y="636270"/>
                      <a:pt x="116840" y="652780"/>
                      <a:pt x="111760" y="656590"/>
                    </a:cubicBezTo>
                    <a:cubicBezTo>
                      <a:pt x="106680" y="659130"/>
                      <a:pt x="97790" y="659130"/>
                      <a:pt x="92710" y="656590"/>
                    </a:cubicBezTo>
                    <a:cubicBezTo>
                      <a:pt x="83820" y="650240"/>
                      <a:pt x="80010" y="632460"/>
                      <a:pt x="73660" y="608330"/>
                    </a:cubicBezTo>
                    <a:cubicBezTo>
                      <a:pt x="58420" y="539750"/>
                      <a:pt x="54610" y="306070"/>
                      <a:pt x="40640" y="198120"/>
                    </a:cubicBezTo>
                    <a:cubicBezTo>
                      <a:pt x="31750" y="127000"/>
                      <a:pt x="0" y="52070"/>
                      <a:pt x="7620" y="21590"/>
                    </a:cubicBezTo>
                    <a:cubicBezTo>
                      <a:pt x="11430" y="10160"/>
                      <a:pt x="20320" y="1270"/>
                      <a:pt x="27940" y="0"/>
                    </a:cubicBezTo>
                    <a:cubicBezTo>
                      <a:pt x="34290" y="0"/>
                      <a:pt x="50800" y="17780"/>
                      <a:pt x="50800" y="17780"/>
                    </a:cubicBezTo>
                  </a:path>
                </a:pathLst>
              </a:custGeom>
              <a:solidFill>
                <a:srgbClr val="CDD6D3">
                  <a:alpha val="40392"/>
                </a:srgbClr>
              </a:solidFill>
              <a:ln cap="sq">
                <a:noFill/>
                <a:prstDash val="solid"/>
                <a:miter/>
              </a:ln>
            </p:spPr>
          </p:sp>
        </p:grpSp>
        <p:grpSp>
          <p:nvGrpSpPr>
            <p:cNvPr id="78" name="Group 78"/>
            <p:cNvGrpSpPr/>
            <p:nvPr/>
          </p:nvGrpSpPr>
          <p:grpSpPr>
            <a:xfrm>
              <a:off x="4549853" y="2487470"/>
              <a:ext cx="205502" cy="453216"/>
              <a:chOff x="0" y="0"/>
              <a:chExt cx="234950" cy="518160"/>
            </a:xfrm>
          </p:grpSpPr>
          <p:sp>
            <p:nvSpPr>
              <p:cNvPr id="79" name="Freeform 79"/>
              <p:cNvSpPr/>
              <p:nvPr/>
            </p:nvSpPr>
            <p:spPr>
              <a:xfrm>
                <a:off x="44450" y="48260"/>
                <a:ext cx="144780" cy="420370"/>
              </a:xfrm>
              <a:custGeom>
                <a:avLst/>
                <a:gdLst/>
                <a:ahLst/>
                <a:cxnLst/>
                <a:rect l="l" t="t" r="r" b="b"/>
                <a:pathLst>
                  <a:path w="144780" h="420370">
                    <a:moveTo>
                      <a:pt x="50800" y="16510"/>
                    </a:moveTo>
                    <a:cubicBezTo>
                      <a:pt x="127000" y="300990"/>
                      <a:pt x="144780" y="367030"/>
                      <a:pt x="138430" y="393700"/>
                    </a:cubicBezTo>
                    <a:cubicBezTo>
                      <a:pt x="134620" y="406400"/>
                      <a:pt x="127000" y="417830"/>
                      <a:pt x="119380" y="419100"/>
                    </a:cubicBezTo>
                    <a:cubicBezTo>
                      <a:pt x="113030" y="420370"/>
                      <a:pt x="99060" y="411480"/>
                      <a:pt x="97790" y="405130"/>
                    </a:cubicBezTo>
                    <a:cubicBezTo>
                      <a:pt x="95250" y="398780"/>
                      <a:pt x="104140" y="379730"/>
                      <a:pt x="110490" y="377190"/>
                    </a:cubicBezTo>
                    <a:cubicBezTo>
                      <a:pt x="116840" y="374650"/>
                      <a:pt x="135890" y="384810"/>
                      <a:pt x="137160" y="392430"/>
                    </a:cubicBezTo>
                    <a:cubicBezTo>
                      <a:pt x="139700" y="398780"/>
                      <a:pt x="128270" y="416560"/>
                      <a:pt x="121920" y="417830"/>
                    </a:cubicBezTo>
                    <a:cubicBezTo>
                      <a:pt x="115570" y="420370"/>
                      <a:pt x="105410" y="416560"/>
                      <a:pt x="99060" y="407670"/>
                    </a:cubicBezTo>
                    <a:cubicBezTo>
                      <a:pt x="82550" y="387350"/>
                      <a:pt x="87630" y="311150"/>
                      <a:pt x="74930" y="256540"/>
                    </a:cubicBezTo>
                    <a:cubicBezTo>
                      <a:pt x="59690" y="187960"/>
                      <a:pt x="0" y="66040"/>
                      <a:pt x="6350" y="27940"/>
                    </a:cubicBezTo>
                    <a:cubicBezTo>
                      <a:pt x="7620" y="13970"/>
                      <a:pt x="16510" y="3810"/>
                      <a:pt x="22860" y="2540"/>
                    </a:cubicBezTo>
                    <a:cubicBezTo>
                      <a:pt x="30480" y="0"/>
                      <a:pt x="50800" y="16510"/>
                      <a:pt x="50800" y="16510"/>
                    </a:cubicBezTo>
                  </a:path>
                </a:pathLst>
              </a:custGeom>
              <a:solidFill>
                <a:srgbClr val="CDD6D3">
                  <a:alpha val="40392"/>
                </a:srgbClr>
              </a:solidFill>
              <a:ln cap="sq">
                <a:noFill/>
                <a:prstDash val="solid"/>
                <a:miter/>
              </a:ln>
            </p:spPr>
          </p:sp>
        </p:grpSp>
        <p:grpSp>
          <p:nvGrpSpPr>
            <p:cNvPr id="80" name="Group 80"/>
            <p:cNvGrpSpPr/>
            <p:nvPr/>
          </p:nvGrpSpPr>
          <p:grpSpPr>
            <a:xfrm>
              <a:off x="4399892" y="954533"/>
              <a:ext cx="192173" cy="426556"/>
              <a:chOff x="0" y="0"/>
              <a:chExt cx="219710" cy="487680"/>
            </a:xfrm>
          </p:grpSpPr>
          <p:sp>
            <p:nvSpPr>
              <p:cNvPr id="81" name="Freeform 81"/>
              <p:cNvSpPr/>
              <p:nvPr/>
            </p:nvSpPr>
            <p:spPr>
              <a:xfrm>
                <a:off x="45720" y="50800"/>
                <a:ext cx="121920" cy="388620"/>
              </a:xfrm>
              <a:custGeom>
                <a:avLst/>
                <a:gdLst/>
                <a:ahLst/>
                <a:cxnLst/>
                <a:rect l="l" t="t" r="r" b="b"/>
                <a:pathLst>
                  <a:path w="121920" h="388620">
                    <a:moveTo>
                      <a:pt x="121920" y="26670"/>
                    </a:moveTo>
                    <a:cubicBezTo>
                      <a:pt x="90170" y="280670"/>
                      <a:pt x="76200" y="344170"/>
                      <a:pt x="60960" y="367030"/>
                    </a:cubicBezTo>
                    <a:cubicBezTo>
                      <a:pt x="54610" y="377190"/>
                      <a:pt x="49530" y="384810"/>
                      <a:pt x="40640" y="386080"/>
                    </a:cubicBezTo>
                    <a:cubicBezTo>
                      <a:pt x="31750" y="387350"/>
                      <a:pt x="12700" y="379730"/>
                      <a:pt x="8890" y="372110"/>
                    </a:cubicBezTo>
                    <a:cubicBezTo>
                      <a:pt x="3810" y="364490"/>
                      <a:pt x="7620" y="344170"/>
                      <a:pt x="12700" y="336550"/>
                    </a:cubicBezTo>
                    <a:cubicBezTo>
                      <a:pt x="17780" y="330200"/>
                      <a:pt x="31750" y="326390"/>
                      <a:pt x="39370" y="328930"/>
                    </a:cubicBezTo>
                    <a:cubicBezTo>
                      <a:pt x="48260" y="331470"/>
                      <a:pt x="60960" y="345440"/>
                      <a:pt x="63500" y="354330"/>
                    </a:cubicBezTo>
                    <a:cubicBezTo>
                      <a:pt x="64770" y="363220"/>
                      <a:pt x="58420" y="374650"/>
                      <a:pt x="52070" y="379730"/>
                    </a:cubicBezTo>
                    <a:cubicBezTo>
                      <a:pt x="45720" y="384810"/>
                      <a:pt x="33020" y="388620"/>
                      <a:pt x="25400" y="386080"/>
                    </a:cubicBezTo>
                    <a:cubicBezTo>
                      <a:pt x="16510" y="382270"/>
                      <a:pt x="7620" y="370840"/>
                      <a:pt x="5080" y="356870"/>
                    </a:cubicBezTo>
                    <a:cubicBezTo>
                      <a:pt x="0" y="328930"/>
                      <a:pt x="31750" y="270510"/>
                      <a:pt x="41910" y="219710"/>
                    </a:cubicBezTo>
                    <a:cubicBezTo>
                      <a:pt x="54610" y="160020"/>
                      <a:pt x="52070" y="50800"/>
                      <a:pt x="71120" y="20320"/>
                    </a:cubicBezTo>
                    <a:cubicBezTo>
                      <a:pt x="78740" y="7620"/>
                      <a:pt x="90170" y="0"/>
                      <a:pt x="99060" y="0"/>
                    </a:cubicBezTo>
                    <a:cubicBezTo>
                      <a:pt x="107950" y="1270"/>
                      <a:pt x="121920" y="26670"/>
                      <a:pt x="121920" y="26670"/>
                    </a:cubicBezTo>
                  </a:path>
                </a:pathLst>
              </a:custGeom>
              <a:solidFill>
                <a:srgbClr val="D1BFA0">
                  <a:alpha val="40392"/>
                </a:srgbClr>
              </a:solidFill>
              <a:ln cap="sq">
                <a:noFill/>
                <a:prstDash val="solid"/>
                <a:miter/>
              </a:ln>
            </p:spPr>
          </p:sp>
        </p:grpSp>
        <p:grpSp>
          <p:nvGrpSpPr>
            <p:cNvPr id="82" name="Group 82"/>
            <p:cNvGrpSpPr/>
            <p:nvPr/>
          </p:nvGrpSpPr>
          <p:grpSpPr>
            <a:xfrm>
              <a:off x="4436549" y="787909"/>
              <a:ext cx="142185" cy="304366"/>
              <a:chOff x="0" y="0"/>
              <a:chExt cx="162560" cy="347980"/>
            </a:xfrm>
          </p:grpSpPr>
          <p:sp>
            <p:nvSpPr>
              <p:cNvPr id="83" name="Freeform 83"/>
              <p:cNvSpPr/>
              <p:nvPr/>
            </p:nvSpPr>
            <p:spPr>
              <a:xfrm>
                <a:off x="41910" y="49530"/>
                <a:ext cx="71120" cy="247650"/>
              </a:xfrm>
              <a:custGeom>
                <a:avLst/>
                <a:gdLst/>
                <a:ahLst/>
                <a:cxnLst/>
                <a:rect l="l" t="t" r="r" b="b"/>
                <a:pathLst>
                  <a:path w="71120" h="247650">
                    <a:moveTo>
                      <a:pt x="63500" y="26670"/>
                    </a:moveTo>
                    <a:cubicBezTo>
                      <a:pt x="62230" y="238760"/>
                      <a:pt x="44450" y="247650"/>
                      <a:pt x="35560" y="245110"/>
                    </a:cubicBezTo>
                    <a:cubicBezTo>
                      <a:pt x="26670" y="243840"/>
                      <a:pt x="13970" y="227330"/>
                      <a:pt x="13970" y="218440"/>
                    </a:cubicBezTo>
                    <a:cubicBezTo>
                      <a:pt x="15240" y="208280"/>
                      <a:pt x="34290" y="190500"/>
                      <a:pt x="43180" y="190500"/>
                    </a:cubicBezTo>
                    <a:cubicBezTo>
                      <a:pt x="52070" y="189230"/>
                      <a:pt x="62230" y="196850"/>
                      <a:pt x="66040" y="203200"/>
                    </a:cubicBezTo>
                    <a:cubicBezTo>
                      <a:pt x="71120" y="209550"/>
                      <a:pt x="71120" y="222250"/>
                      <a:pt x="68580" y="229870"/>
                    </a:cubicBezTo>
                    <a:cubicBezTo>
                      <a:pt x="64770" y="237490"/>
                      <a:pt x="54610" y="245110"/>
                      <a:pt x="46990" y="246380"/>
                    </a:cubicBezTo>
                    <a:cubicBezTo>
                      <a:pt x="39370" y="247650"/>
                      <a:pt x="27940" y="245110"/>
                      <a:pt x="21590" y="237490"/>
                    </a:cubicBezTo>
                    <a:cubicBezTo>
                      <a:pt x="11430" y="224790"/>
                      <a:pt x="11430" y="187960"/>
                      <a:pt x="8890" y="157480"/>
                    </a:cubicBezTo>
                    <a:cubicBezTo>
                      <a:pt x="6350" y="116840"/>
                      <a:pt x="0" y="36830"/>
                      <a:pt x="13970" y="15240"/>
                    </a:cubicBezTo>
                    <a:cubicBezTo>
                      <a:pt x="20320" y="5080"/>
                      <a:pt x="33020" y="0"/>
                      <a:pt x="40640" y="1270"/>
                    </a:cubicBezTo>
                    <a:cubicBezTo>
                      <a:pt x="49530" y="2540"/>
                      <a:pt x="63500" y="26670"/>
                      <a:pt x="63500" y="26670"/>
                    </a:cubicBezTo>
                  </a:path>
                </a:pathLst>
              </a:custGeom>
              <a:solidFill>
                <a:srgbClr val="D1BFA0">
                  <a:alpha val="40392"/>
                </a:srgbClr>
              </a:solidFill>
              <a:ln cap="sq">
                <a:noFill/>
                <a:prstDash val="solid"/>
                <a:miter/>
              </a:ln>
            </p:spPr>
          </p:sp>
        </p:grpSp>
      </p:grpSp>
      <p:sp>
        <p:nvSpPr>
          <p:cNvPr id="84" name="AutoShape 84"/>
          <p:cNvSpPr/>
          <p:nvPr/>
        </p:nvSpPr>
        <p:spPr>
          <a:xfrm>
            <a:off x="7135819" y="7632121"/>
            <a:ext cx="3799402" cy="0"/>
          </a:xfrm>
          <a:prstGeom prst="line">
            <a:avLst/>
          </a:prstGeom>
          <a:ln w="85725" cap="flat">
            <a:solidFill>
              <a:srgbClr val="000000"/>
            </a:solidFill>
            <a:prstDash val="sysDot"/>
            <a:headEnd type="none" w="sm" len="sm"/>
            <a:tailEnd type="none" w="sm" len="sm"/>
          </a:ln>
        </p:spPr>
      </p:sp>
      <p:sp>
        <p:nvSpPr>
          <p:cNvPr id="85" name="AutoShape 85"/>
          <p:cNvSpPr/>
          <p:nvPr/>
        </p:nvSpPr>
        <p:spPr>
          <a:xfrm flipH="1">
            <a:off x="10017208" y="6803813"/>
            <a:ext cx="0" cy="1767769"/>
          </a:xfrm>
          <a:prstGeom prst="line">
            <a:avLst/>
          </a:prstGeom>
          <a:ln w="47625" cap="flat">
            <a:solidFill>
              <a:srgbClr val="000000"/>
            </a:solidFill>
            <a:prstDash val="sysDash"/>
            <a:headEnd type="none" w="sm" len="sm"/>
            <a:tailEnd type="none" w="sm" len="sm"/>
          </a:ln>
        </p:spPr>
      </p:sp>
      <p:grpSp>
        <p:nvGrpSpPr>
          <p:cNvPr id="86" name="Group 86"/>
          <p:cNvGrpSpPr/>
          <p:nvPr/>
        </p:nvGrpSpPr>
        <p:grpSpPr>
          <a:xfrm>
            <a:off x="10033871" y="6481958"/>
            <a:ext cx="1068844" cy="1183206"/>
            <a:chOff x="0" y="0"/>
            <a:chExt cx="63855" cy="70687"/>
          </a:xfrm>
        </p:grpSpPr>
        <p:sp>
          <p:nvSpPr>
            <p:cNvPr id="87" name="Freeform 87"/>
            <p:cNvSpPr/>
            <p:nvPr/>
          </p:nvSpPr>
          <p:spPr>
            <a:xfrm>
              <a:off x="0" y="0"/>
              <a:ext cx="63855" cy="70687"/>
            </a:xfrm>
            <a:custGeom>
              <a:avLst/>
              <a:gdLst/>
              <a:ahLst/>
              <a:cxnLst/>
              <a:rect l="l" t="t" r="r" b="b"/>
              <a:pathLst>
                <a:path w="63855" h="70687">
                  <a:moveTo>
                    <a:pt x="0" y="0"/>
                  </a:moveTo>
                  <a:lnTo>
                    <a:pt x="63855" y="0"/>
                  </a:lnTo>
                  <a:lnTo>
                    <a:pt x="63855" y="70687"/>
                  </a:lnTo>
                  <a:lnTo>
                    <a:pt x="0" y="70687"/>
                  </a:lnTo>
                  <a:close/>
                </a:path>
              </a:pathLst>
            </a:custGeom>
            <a:solidFill>
              <a:srgbClr val="FF0000">
                <a:alpha val="38824"/>
              </a:srgbClr>
            </a:solidFill>
          </p:spPr>
        </p:sp>
        <p:sp>
          <p:nvSpPr>
            <p:cNvPr id="88" name="TextBox 88"/>
            <p:cNvSpPr txBox="1"/>
            <p:nvPr/>
          </p:nvSpPr>
          <p:spPr>
            <a:xfrm>
              <a:off x="0" y="-47625"/>
              <a:ext cx="63855" cy="118312"/>
            </a:xfrm>
            <a:prstGeom prst="rect">
              <a:avLst/>
            </a:prstGeom>
          </p:spPr>
          <p:txBody>
            <a:bodyPr lIns="60602" tIns="60602" rIns="60602" bIns="60602" rtlCol="0" anchor="ctr"/>
            <a:lstStyle/>
            <a:p>
              <a:pPr algn="ctr">
                <a:lnSpc>
                  <a:spcPts val="2520"/>
                </a:lnSpc>
              </a:pPr>
              <a:endParaRPr/>
            </a:p>
          </p:txBody>
        </p:sp>
      </p:grpSp>
      <p:grpSp>
        <p:nvGrpSpPr>
          <p:cNvPr id="89" name="Group 89"/>
          <p:cNvGrpSpPr/>
          <p:nvPr/>
        </p:nvGrpSpPr>
        <p:grpSpPr>
          <a:xfrm>
            <a:off x="10595512" y="6758800"/>
            <a:ext cx="177364" cy="177364"/>
            <a:chOff x="0" y="0"/>
            <a:chExt cx="812800" cy="812800"/>
          </a:xfrm>
        </p:grpSpPr>
        <p:sp>
          <p:nvSpPr>
            <p:cNvPr id="90" name="Freeform 9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solidFill>
          </p:spPr>
        </p:sp>
        <p:sp>
          <p:nvSpPr>
            <p:cNvPr id="91" name="TextBox 91"/>
            <p:cNvSpPr txBox="1"/>
            <p:nvPr/>
          </p:nvSpPr>
          <p:spPr>
            <a:xfrm>
              <a:off x="76200" y="28575"/>
              <a:ext cx="660400" cy="708025"/>
            </a:xfrm>
            <a:prstGeom prst="rect">
              <a:avLst/>
            </a:prstGeom>
          </p:spPr>
          <p:txBody>
            <a:bodyPr lIns="60602" tIns="60602" rIns="60602" bIns="60602" rtlCol="0" anchor="ctr"/>
            <a:lstStyle/>
            <a:p>
              <a:pPr algn="ctr">
                <a:lnSpc>
                  <a:spcPts val="2520"/>
                </a:lnSpc>
              </a:pPr>
              <a:endParaRPr/>
            </a:p>
          </p:txBody>
        </p:sp>
      </p:grpSp>
      <p:sp>
        <p:nvSpPr>
          <p:cNvPr id="92" name="AutoShape 92"/>
          <p:cNvSpPr/>
          <p:nvPr/>
        </p:nvSpPr>
        <p:spPr>
          <a:xfrm flipV="1">
            <a:off x="10702210" y="6334693"/>
            <a:ext cx="408180" cy="498023"/>
          </a:xfrm>
          <a:prstGeom prst="line">
            <a:avLst/>
          </a:prstGeom>
          <a:ln w="47625" cap="flat">
            <a:solidFill>
              <a:srgbClr val="000000"/>
            </a:solidFill>
            <a:prstDash val="solid"/>
            <a:headEnd type="none" w="sm" len="sm"/>
            <a:tailEnd type="none" w="sm" len="sm"/>
          </a:ln>
        </p:spPr>
      </p:sp>
      <p:sp>
        <p:nvSpPr>
          <p:cNvPr id="93" name="TextBox 93"/>
          <p:cNvSpPr txBox="1"/>
          <p:nvPr/>
        </p:nvSpPr>
        <p:spPr>
          <a:xfrm>
            <a:off x="10109512" y="6068051"/>
            <a:ext cx="1451733" cy="221148"/>
          </a:xfrm>
          <a:prstGeom prst="rect">
            <a:avLst/>
          </a:prstGeom>
        </p:spPr>
        <p:txBody>
          <a:bodyPr lIns="0" tIns="0" rIns="0" bIns="0" rtlCol="0" anchor="t">
            <a:spAutoFit/>
          </a:bodyPr>
          <a:lstStyle/>
          <a:p>
            <a:pPr algn="ctr">
              <a:lnSpc>
                <a:spcPts val="1873"/>
              </a:lnSpc>
              <a:spcBef>
                <a:spcPct val="0"/>
              </a:spcBef>
            </a:pPr>
            <a:r>
              <a:rPr lang="en-US" sz="1337" b="1">
                <a:solidFill>
                  <a:srgbClr val="000000"/>
                </a:solidFill>
                <a:latin typeface="Open Sans Bold"/>
                <a:ea typeface="Open Sans Bold"/>
                <a:cs typeface="Open Sans Bold"/>
                <a:sym typeface="Open Sans Bold"/>
              </a:rPr>
              <a:t>ILIAC CREST</a:t>
            </a:r>
          </a:p>
        </p:txBody>
      </p:sp>
      <p:sp>
        <p:nvSpPr>
          <p:cNvPr id="94" name="Freeform 94"/>
          <p:cNvSpPr/>
          <p:nvPr/>
        </p:nvSpPr>
        <p:spPr>
          <a:xfrm>
            <a:off x="10235965" y="6945689"/>
            <a:ext cx="504345" cy="504345"/>
          </a:xfrm>
          <a:custGeom>
            <a:avLst/>
            <a:gdLst/>
            <a:ahLst/>
            <a:cxnLst/>
            <a:rect l="l" t="t" r="r" b="b"/>
            <a:pathLst>
              <a:path w="504345" h="504345">
                <a:moveTo>
                  <a:pt x="0" y="0"/>
                </a:moveTo>
                <a:lnTo>
                  <a:pt x="504345" y="0"/>
                </a:lnTo>
                <a:lnTo>
                  <a:pt x="504345" y="504345"/>
                </a:lnTo>
                <a:lnTo>
                  <a:pt x="0" y="504345"/>
                </a:lnTo>
                <a:lnTo>
                  <a:pt x="0" y="0"/>
                </a:lnTo>
                <a:close/>
              </a:path>
            </a:pathLst>
          </a:custGeom>
          <a:blipFill>
            <a:blip r:embed="rId4"/>
            <a:stretch>
              <a:fillRect/>
            </a:stretch>
          </a:blipFill>
        </p:spPr>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2797853"/>
            <a:ext cx="15859138" cy="3739605"/>
          </a:xfrm>
          <a:prstGeom prst="rect">
            <a:avLst/>
          </a:prstGeom>
        </p:spPr>
        <p:txBody>
          <a:bodyPr lIns="0" tIns="0" rIns="0" bIns="0" rtlCol="0" anchor="t">
            <a:spAutoFit/>
          </a:bodyPr>
          <a:lstStyle/>
          <a:p>
            <a:pPr marL="829323" lvl="1" indent="-414662" algn="l">
              <a:lnSpc>
                <a:spcPts val="4263"/>
              </a:lnSpc>
              <a:buFont typeface="Arial"/>
              <a:buChar char="•"/>
            </a:pPr>
            <a:r>
              <a:rPr lang="en-US" sz="3841">
                <a:solidFill>
                  <a:srgbClr val="000000"/>
                </a:solidFill>
                <a:latin typeface="Open Sans"/>
                <a:ea typeface="Open Sans"/>
                <a:cs typeface="Open Sans"/>
                <a:sym typeface="Open Sans"/>
              </a:rPr>
              <a:t>Regardless of whether injecting at ventrogluteal or dorsogluteal injection location, the following injection steps should be completed once the injection site has been marked or visualized, known as the</a:t>
            </a:r>
            <a:r>
              <a:rPr lang="en-US" sz="3841" b="1">
                <a:solidFill>
                  <a:srgbClr val="000000"/>
                </a:solidFill>
                <a:latin typeface="Open Sans Bold"/>
                <a:ea typeface="Open Sans Bold"/>
                <a:cs typeface="Open Sans Bold"/>
                <a:sym typeface="Open Sans Bold"/>
              </a:rPr>
              <a:t> Z-track injection method.</a:t>
            </a:r>
          </a:p>
          <a:p>
            <a:pPr marL="829323" lvl="1" indent="-414662" algn="l">
              <a:lnSpc>
                <a:spcPts val="4263"/>
              </a:lnSpc>
              <a:buFont typeface="Arial"/>
              <a:buChar char="•"/>
            </a:pPr>
            <a:r>
              <a:rPr lang="en-US" sz="3841">
                <a:solidFill>
                  <a:srgbClr val="000000"/>
                </a:solidFill>
                <a:latin typeface="Open Sans"/>
                <a:ea typeface="Open Sans"/>
                <a:cs typeface="Open Sans"/>
                <a:sym typeface="Open Sans"/>
              </a:rPr>
              <a:t> As with other types of injections, clean the target area for injection by wiping with an alcohol wipe, using appropriate aseptic technique.</a:t>
            </a:r>
          </a:p>
        </p:txBody>
      </p:sp>
      <p:grpSp>
        <p:nvGrpSpPr>
          <p:cNvPr id="3" name="Group 3"/>
          <p:cNvGrpSpPr/>
          <p:nvPr/>
        </p:nvGrpSpPr>
        <p:grpSpPr>
          <a:xfrm>
            <a:off x="594782" y="656832"/>
            <a:ext cx="16076097" cy="1591756"/>
            <a:chOff x="0" y="0"/>
            <a:chExt cx="4234034" cy="419228"/>
          </a:xfrm>
        </p:grpSpPr>
        <p:sp>
          <p:nvSpPr>
            <p:cNvPr id="4" name="Freeform 4"/>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5" name="TextBox 5"/>
            <p:cNvSpPr txBox="1"/>
            <p:nvPr/>
          </p:nvSpPr>
          <p:spPr>
            <a:xfrm>
              <a:off x="0" y="-47625"/>
              <a:ext cx="4234034" cy="466853"/>
            </a:xfrm>
            <a:prstGeom prst="rect">
              <a:avLst/>
            </a:prstGeom>
          </p:spPr>
          <p:txBody>
            <a:bodyPr lIns="50800" tIns="50800" rIns="50800" bIns="50800" rtlCol="0" anchor="ctr"/>
            <a:lstStyle/>
            <a:p>
              <a:pPr algn="ctr">
                <a:lnSpc>
                  <a:spcPts val="2520"/>
                </a:lnSpc>
              </a:pPr>
              <a:endParaRPr/>
            </a:p>
          </p:txBody>
        </p:sp>
      </p:grpSp>
      <p:sp>
        <p:nvSpPr>
          <p:cNvPr id="6" name="TextBox 6"/>
          <p:cNvSpPr txBox="1"/>
          <p:nvPr/>
        </p:nvSpPr>
        <p:spPr>
          <a:xfrm>
            <a:off x="1028700" y="1162050"/>
            <a:ext cx="8620253"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sp>
        <p:nvSpPr>
          <p:cNvPr id="5" name="Freeform 5"/>
          <p:cNvSpPr/>
          <p:nvPr/>
        </p:nvSpPr>
        <p:spPr>
          <a:xfrm>
            <a:off x="4259140" y="4260983"/>
            <a:ext cx="9769720" cy="5666438"/>
          </a:xfrm>
          <a:custGeom>
            <a:avLst/>
            <a:gdLst/>
            <a:ahLst/>
            <a:cxnLst/>
            <a:rect l="l" t="t" r="r" b="b"/>
            <a:pathLst>
              <a:path w="9769720" h="5666438">
                <a:moveTo>
                  <a:pt x="0" y="0"/>
                </a:moveTo>
                <a:lnTo>
                  <a:pt x="9769720" y="0"/>
                </a:lnTo>
                <a:lnTo>
                  <a:pt x="9769720" y="5666438"/>
                </a:lnTo>
                <a:lnTo>
                  <a:pt x="0" y="5666438"/>
                </a:lnTo>
                <a:lnTo>
                  <a:pt x="0" y="0"/>
                </a:lnTo>
                <a:close/>
              </a:path>
            </a:pathLst>
          </a:custGeom>
          <a:blipFill>
            <a:blip r:embed="rId2"/>
            <a:stretch>
              <a:fillRect/>
            </a:stretch>
          </a:blipFill>
        </p:spPr>
      </p:sp>
      <p:sp>
        <p:nvSpPr>
          <p:cNvPr id="6" name="TextBox 6"/>
          <p:cNvSpPr txBox="1"/>
          <p:nvPr/>
        </p:nvSpPr>
        <p:spPr>
          <a:xfrm>
            <a:off x="811741" y="2797853"/>
            <a:ext cx="15859138"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Pull the skin toward midline to displace the tissue of the injection site about 2 ½ cms (1 inch) dorsally.</a:t>
            </a:r>
          </a:p>
        </p:txBody>
      </p:sp>
      <p:sp>
        <p:nvSpPr>
          <p:cNvPr id="7" name="TextBox 7"/>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1</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4397362" y="4384808"/>
            <a:ext cx="9493275" cy="5246370"/>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t="-3608" b="-2021"/>
              </a:stretch>
            </a:blipFill>
          </p:spPr>
        </p:sp>
      </p:grpSp>
      <p:sp>
        <p:nvSpPr>
          <p:cNvPr id="7" name="TextBox 7"/>
          <p:cNvSpPr txBox="1"/>
          <p:nvPr/>
        </p:nvSpPr>
        <p:spPr>
          <a:xfrm>
            <a:off x="811741" y="2797853"/>
            <a:ext cx="15859138"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Visualize the original location of the “X” before the skin was displaced, which is where you will inject.</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2</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3986518" y="4403858"/>
            <a:ext cx="10314963" cy="5700468"/>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l="-5541" r="-5541"/>
              </a:stretch>
            </a:blipFill>
          </p:spPr>
        </p:sp>
      </p:grpSp>
      <p:sp>
        <p:nvSpPr>
          <p:cNvPr id="7" name="TextBox 7"/>
          <p:cNvSpPr txBox="1"/>
          <p:nvPr/>
        </p:nvSpPr>
        <p:spPr>
          <a:xfrm>
            <a:off x="811741" y="2797853"/>
            <a:ext cx="15859138"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With the needle at a 90‐degree angle to the skin, pierce the skin at the injection location/the original location of the “X” before displacement.</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3</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94677" y="2882830"/>
            <a:ext cx="5905149" cy="5824974"/>
            <a:chOff x="0" y="0"/>
            <a:chExt cx="7873532" cy="7766632"/>
          </a:xfrm>
        </p:grpSpPr>
        <p:sp>
          <p:nvSpPr>
            <p:cNvPr id="3" name="Freeform 3"/>
            <p:cNvSpPr/>
            <p:nvPr/>
          </p:nvSpPr>
          <p:spPr>
            <a:xfrm rot="1758426">
              <a:off x="995036" y="1081318"/>
              <a:ext cx="5883461" cy="5603997"/>
            </a:xfrm>
            <a:custGeom>
              <a:avLst/>
              <a:gdLst/>
              <a:ahLst/>
              <a:cxnLst/>
              <a:rect l="l" t="t" r="r" b="b"/>
              <a:pathLst>
                <a:path w="5883461" h="5603997">
                  <a:moveTo>
                    <a:pt x="0" y="0"/>
                  </a:moveTo>
                  <a:lnTo>
                    <a:pt x="5883461" y="0"/>
                  </a:lnTo>
                  <a:lnTo>
                    <a:pt x="5883461" y="5603996"/>
                  </a:lnTo>
                  <a:lnTo>
                    <a:pt x="0" y="56039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2901268" y="2022126"/>
              <a:ext cx="2070997" cy="3722381"/>
            </a:xfrm>
            <a:custGeom>
              <a:avLst/>
              <a:gdLst/>
              <a:ahLst/>
              <a:cxnLst/>
              <a:rect l="l" t="t" r="r" b="b"/>
              <a:pathLst>
                <a:path w="2070997" h="3722381">
                  <a:moveTo>
                    <a:pt x="0" y="0"/>
                  </a:moveTo>
                  <a:lnTo>
                    <a:pt x="2070997" y="0"/>
                  </a:lnTo>
                  <a:lnTo>
                    <a:pt x="2070997" y="3722380"/>
                  </a:lnTo>
                  <a:lnTo>
                    <a:pt x="0" y="372238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811741"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TDF-based Oral PrEP Administration</a:t>
            </a:r>
          </a:p>
        </p:txBody>
      </p:sp>
      <p:sp>
        <p:nvSpPr>
          <p:cNvPr id="6" name="TextBox 6"/>
          <p:cNvSpPr txBox="1"/>
          <p:nvPr/>
        </p:nvSpPr>
        <p:spPr>
          <a:xfrm>
            <a:off x="5610472" y="2385648"/>
            <a:ext cx="11875128" cy="7463007"/>
          </a:xfrm>
          <a:prstGeom prst="rect">
            <a:avLst/>
          </a:prstGeom>
        </p:spPr>
        <p:txBody>
          <a:bodyPr lIns="0" tIns="0" rIns="0" bIns="0" rtlCol="0" anchor="t">
            <a:spAutoFit/>
          </a:bodyPr>
          <a:lstStyle/>
          <a:p>
            <a:pPr marL="697618" lvl="1" indent="-348809" algn="l">
              <a:lnSpc>
                <a:spcPts val="3489"/>
              </a:lnSpc>
              <a:buFont typeface="Arial"/>
              <a:buChar char="•"/>
            </a:pPr>
            <a:r>
              <a:rPr lang="en-US" sz="3231">
                <a:solidFill>
                  <a:srgbClr val="000000"/>
                </a:solidFill>
                <a:latin typeface="Open Sans"/>
                <a:ea typeface="Open Sans"/>
                <a:cs typeface="Open Sans"/>
                <a:sym typeface="Open Sans"/>
              </a:rPr>
              <a:t>TDF-based oral PrEP is a pill that is swallowed.</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Clients may receive TDF-based oral PrEP refills at different frequencies depending upon the level of support needed to sustain effective use, e.g. monthly or quarterly. </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Clients should always be supplied with a sufficient number of bottles to allow for daily use until the next scheduled visit. </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Consideration should also be given for providing an extra bottle in case follow-up is delayed, which may also prevent rationing of PrEP use as a follow-up visit approaches. </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While multi-month dispensing (MMD) should be used whenever possible, providers should be aware that some individuals may prefer a single-month supply only, for example, due to difficulties storing additional bottles.</a:t>
            </a:r>
          </a:p>
          <a:p>
            <a:pPr marL="697618" lvl="1" indent="-348809" algn="l">
              <a:lnSpc>
                <a:spcPts val="3489"/>
              </a:lnSpc>
              <a:buFont typeface="Arial"/>
              <a:buChar char="•"/>
            </a:pPr>
            <a:r>
              <a:rPr lang="en-US" sz="3231" b="1">
                <a:solidFill>
                  <a:srgbClr val="000000"/>
                </a:solidFill>
                <a:latin typeface="Open Sans Bold"/>
                <a:ea typeface="Open Sans Bold"/>
                <a:cs typeface="Open Sans Bold"/>
                <a:sym typeface="Open Sans Bold"/>
              </a:rPr>
              <a:t>Reminder:</a:t>
            </a:r>
            <a:r>
              <a:rPr lang="en-US" sz="3231">
                <a:solidFill>
                  <a:srgbClr val="000000"/>
                </a:solidFill>
                <a:latin typeface="Open Sans"/>
                <a:ea typeface="Open Sans"/>
                <a:cs typeface="Open Sans"/>
                <a:sym typeface="Open Sans"/>
              </a:rPr>
              <a:t> ensure the PrEP bottle has not expired before dispensing it.</a:t>
            </a:r>
          </a:p>
          <a:p>
            <a:pPr algn="l">
              <a:lnSpc>
                <a:spcPts val="3489"/>
              </a:lnSpc>
            </a:pPr>
            <a:endParaRPr lang="en-US" sz="3231">
              <a:solidFill>
                <a:srgbClr val="000000"/>
              </a:solidFill>
              <a:latin typeface="Open Sans"/>
              <a:ea typeface="Open Sans"/>
              <a:cs typeface="Open Sans"/>
              <a:sym typeface="Open San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3986518" y="4403858"/>
            <a:ext cx="10314963" cy="5700468"/>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r="-9433"/>
              </a:stretch>
            </a:blipFill>
          </p:spPr>
        </p:sp>
      </p:grpSp>
      <p:sp>
        <p:nvSpPr>
          <p:cNvPr id="7" name="TextBox 7"/>
          <p:cNvSpPr txBox="1"/>
          <p:nvPr/>
        </p:nvSpPr>
        <p:spPr>
          <a:xfrm>
            <a:off x="811741" y="2631315"/>
            <a:ext cx="15859138" cy="21394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Inject the medication slowly into the muscle at a constant rate until the syringe is empty. Pause for several seconds after injecting before withdrawing the needle to ensure the full dose has been administered.</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4</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3986518" y="3884895"/>
            <a:ext cx="10314963" cy="5700468"/>
            <a:chOff x="0" y="0"/>
            <a:chExt cx="8043201" cy="4445000"/>
          </a:xfrm>
        </p:grpSpPr>
        <p:sp>
          <p:nvSpPr>
            <p:cNvPr id="6" name="Freeform 6"/>
            <p:cNvSpPr/>
            <p:nvPr/>
          </p:nvSpPr>
          <p:spPr>
            <a:xfrm>
              <a:off x="0" y="0"/>
              <a:ext cx="8043201" cy="4445000"/>
            </a:xfrm>
            <a:custGeom>
              <a:avLst/>
              <a:gdLst/>
              <a:ahLst/>
              <a:cxnLst/>
              <a:rect l="l" t="t" r="r" b="b"/>
              <a:pathLst>
                <a:path w="8043201" h="4445000">
                  <a:moveTo>
                    <a:pt x="0" y="3429000"/>
                  </a:moveTo>
                  <a:lnTo>
                    <a:pt x="0" y="1016000"/>
                  </a:lnTo>
                  <a:cubicBezTo>
                    <a:pt x="0" y="454660"/>
                    <a:pt x="575893" y="0"/>
                    <a:pt x="1286912" y="0"/>
                  </a:cubicBezTo>
                  <a:lnTo>
                    <a:pt x="6756289" y="0"/>
                  </a:lnTo>
                  <a:cubicBezTo>
                    <a:pt x="7467308" y="0"/>
                    <a:pt x="8043201" y="454660"/>
                    <a:pt x="8043201" y="1016000"/>
                  </a:cubicBezTo>
                  <a:lnTo>
                    <a:pt x="8043201" y="3429000"/>
                  </a:lnTo>
                  <a:cubicBezTo>
                    <a:pt x="8043201" y="3990340"/>
                    <a:pt x="7467308" y="4445000"/>
                    <a:pt x="6756289" y="4445000"/>
                  </a:cubicBezTo>
                  <a:lnTo>
                    <a:pt x="1286912" y="4445000"/>
                  </a:lnTo>
                  <a:cubicBezTo>
                    <a:pt x="575893" y="4445000"/>
                    <a:pt x="0" y="3990340"/>
                    <a:pt x="0" y="3429000"/>
                  </a:cubicBezTo>
                  <a:close/>
                </a:path>
              </a:pathLst>
            </a:custGeom>
            <a:blipFill>
              <a:blip r:embed="rId2"/>
              <a:stretch>
                <a:fillRect t="-11555" b="-4251"/>
              </a:stretch>
            </a:blipFill>
          </p:spPr>
        </p:sp>
      </p:grpSp>
      <p:sp>
        <p:nvSpPr>
          <p:cNvPr id="7" name="TextBox 7"/>
          <p:cNvSpPr txBox="1"/>
          <p:nvPr/>
        </p:nvSpPr>
        <p:spPr>
          <a:xfrm>
            <a:off x="811741" y="2631315"/>
            <a:ext cx="15859138" cy="5392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After withdrawing the needle, release the displaced tissue.</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5</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5131470" y="4046820"/>
            <a:ext cx="8025060" cy="5700468"/>
            <a:chOff x="0" y="0"/>
            <a:chExt cx="6257625" cy="4445000"/>
          </a:xfrm>
        </p:grpSpPr>
        <p:sp>
          <p:nvSpPr>
            <p:cNvPr id="6" name="Freeform 6"/>
            <p:cNvSpPr/>
            <p:nvPr/>
          </p:nvSpPr>
          <p:spPr>
            <a:xfrm>
              <a:off x="0" y="0"/>
              <a:ext cx="6257625" cy="4445000"/>
            </a:xfrm>
            <a:custGeom>
              <a:avLst/>
              <a:gdLst/>
              <a:ahLst/>
              <a:cxnLst/>
              <a:rect l="l" t="t" r="r" b="b"/>
              <a:pathLst>
                <a:path w="6257625" h="4445000">
                  <a:moveTo>
                    <a:pt x="0" y="3429000"/>
                  </a:moveTo>
                  <a:lnTo>
                    <a:pt x="0" y="1016000"/>
                  </a:lnTo>
                  <a:cubicBezTo>
                    <a:pt x="0" y="454660"/>
                    <a:pt x="448046" y="0"/>
                    <a:pt x="1001220" y="0"/>
                  </a:cubicBezTo>
                  <a:lnTo>
                    <a:pt x="5256405" y="0"/>
                  </a:lnTo>
                  <a:cubicBezTo>
                    <a:pt x="5809579" y="0"/>
                    <a:pt x="6257625" y="454660"/>
                    <a:pt x="6257625" y="1016000"/>
                  </a:cubicBezTo>
                  <a:lnTo>
                    <a:pt x="6257625" y="3429000"/>
                  </a:lnTo>
                  <a:cubicBezTo>
                    <a:pt x="6257625" y="3990340"/>
                    <a:pt x="5809579" y="4445000"/>
                    <a:pt x="5256405" y="4445000"/>
                  </a:cubicBezTo>
                  <a:lnTo>
                    <a:pt x="1001220" y="4445000"/>
                  </a:lnTo>
                  <a:cubicBezTo>
                    <a:pt x="448046" y="4445000"/>
                    <a:pt x="0" y="3990340"/>
                    <a:pt x="0" y="3429000"/>
                  </a:cubicBezTo>
                  <a:close/>
                </a:path>
              </a:pathLst>
            </a:custGeom>
            <a:blipFill>
              <a:blip r:embed="rId2"/>
              <a:stretch>
                <a:fillRect l="-68075" t="-17855" b="-730"/>
              </a:stretch>
            </a:blipFill>
          </p:spPr>
        </p:sp>
      </p:grpSp>
      <p:sp>
        <p:nvSpPr>
          <p:cNvPr id="7" name="TextBox 7"/>
          <p:cNvSpPr txBox="1"/>
          <p:nvPr/>
        </p:nvSpPr>
        <p:spPr>
          <a:xfrm>
            <a:off x="811741" y="2631315"/>
            <a:ext cx="15859138"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Use dry gauze at the injection site but do NOT massage the area after injection.</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6</a:t>
            </a: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594782" y="656832"/>
            <a:ext cx="16076097" cy="1591756"/>
            <a:chOff x="0" y="0"/>
            <a:chExt cx="4234034" cy="419228"/>
          </a:xfrm>
        </p:grpSpPr>
        <p:sp>
          <p:nvSpPr>
            <p:cNvPr id="3" name="Freeform 3"/>
            <p:cNvSpPr/>
            <p:nvPr/>
          </p:nvSpPr>
          <p:spPr>
            <a:xfrm>
              <a:off x="0" y="0"/>
              <a:ext cx="4234034" cy="419228"/>
            </a:xfrm>
            <a:custGeom>
              <a:avLst/>
              <a:gdLst/>
              <a:ahLst/>
              <a:cxnLst/>
              <a:rect l="l" t="t" r="r" b="b"/>
              <a:pathLst>
                <a:path w="4234034" h="419228">
                  <a:moveTo>
                    <a:pt x="25524" y="0"/>
                  </a:moveTo>
                  <a:lnTo>
                    <a:pt x="4208510" y="0"/>
                  </a:lnTo>
                  <a:cubicBezTo>
                    <a:pt x="4222607" y="0"/>
                    <a:pt x="4234034" y="11427"/>
                    <a:pt x="4234034" y="25524"/>
                  </a:cubicBezTo>
                  <a:lnTo>
                    <a:pt x="4234034" y="393704"/>
                  </a:lnTo>
                  <a:cubicBezTo>
                    <a:pt x="4234034" y="407801"/>
                    <a:pt x="4222607" y="419228"/>
                    <a:pt x="4208510" y="419228"/>
                  </a:cubicBezTo>
                  <a:lnTo>
                    <a:pt x="25524" y="419228"/>
                  </a:lnTo>
                  <a:cubicBezTo>
                    <a:pt x="11427" y="419228"/>
                    <a:pt x="0" y="407801"/>
                    <a:pt x="0" y="393704"/>
                  </a:cubicBezTo>
                  <a:lnTo>
                    <a:pt x="0" y="25524"/>
                  </a:lnTo>
                  <a:cubicBezTo>
                    <a:pt x="0" y="11427"/>
                    <a:pt x="11427" y="0"/>
                    <a:pt x="25524" y="0"/>
                  </a:cubicBezTo>
                  <a:close/>
                </a:path>
              </a:pathLst>
            </a:custGeom>
            <a:solidFill>
              <a:srgbClr val="A93291"/>
            </a:solidFill>
          </p:spPr>
        </p:sp>
        <p:sp>
          <p:nvSpPr>
            <p:cNvPr id="4" name="TextBox 4"/>
            <p:cNvSpPr txBox="1"/>
            <p:nvPr/>
          </p:nvSpPr>
          <p:spPr>
            <a:xfrm>
              <a:off x="0" y="-47625"/>
              <a:ext cx="4234034" cy="466853"/>
            </a:xfrm>
            <a:prstGeom prst="rect">
              <a:avLst/>
            </a:prstGeom>
          </p:spPr>
          <p:txBody>
            <a:bodyPr lIns="50800" tIns="50800" rIns="50800" bIns="50800" rtlCol="0" anchor="ctr"/>
            <a:lstStyle/>
            <a:p>
              <a:pPr algn="ctr">
                <a:lnSpc>
                  <a:spcPts val="2520"/>
                </a:lnSpc>
              </a:pPr>
              <a:r>
                <a:rPr lang="en-US" sz="1800" b="1">
                  <a:solidFill>
                    <a:srgbClr val="000000"/>
                  </a:solidFill>
                  <a:latin typeface="Roboto Condensed Bold"/>
                  <a:ea typeface="Roboto Condensed Bold"/>
                  <a:cs typeface="Roboto Condensed Bold"/>
                  <a:sym typeface="Roboto Condensed Bold"/>
                </a:rPr>
                <a:t> </a:t>
              </a:r>
            </a:p>
          </p:txBody>
        </p:sp>
      </p:grpSp>
      <p:grpSp>
        <p:nvGrpSpPr>
          <p:cNvPr id="5" name="Group 5"/>
          <p:cNvGrpSpPr/>
          <p:nvPr/>
        </p:nvGrpSpPr>
        <p:grpSpPr>
          <a:xfrm>
            <a:off x="3828163" y="4046820"/>
            <a:ext cx="10631673" cy="4775503"/>
            <a:chOff x="0" y="0"/>
            <a:chExt cx="7364069" cy="3307770"/>
          </a:xfrm>
        </p:grpSpPr>
        <p:sp>
          <p:nvSpPr>
            <p:cNvPr id="6" name="Freeform 6"/>
            <p:cNvSpPr/>
            <p:nvPr/>
          </p:nvSpPr>
          <p:spPr>
            <a:xfrm>
              <a:off x="0" y="0"/>
              <a:ext cx="7364069" cy="3307770"/>
            </a:xfrm>
            <a:custGeom>
              <a:avLst/>
              <a:gdLst/>
              <a:ahLst/>
              <a:cxnLst/>
              <a:rect l="l" t="t" r="r" b="b"/>
              <a:pathLst>
                <a:path w="7364069" h="3307770">
                  <a:moveTo>
                    <a:pt x="0" y="2551708"/>
                  </a:moveTo>
                  <a:lnTo>
                    <a:pt x="0" y="756062"/>
                  </a:lnTo>
                  <a:cubicBezTo>
                    <a:pt x="0" y="338338"/>
                    <a:pt x="527267" y="0"/>
                    <a:pt x="1178251" y="0"/>
                  </a:cubicBezTo>
                  <a:lnTo>
                    <a:pt x="6185818" y="0"/>
                  </a:lnTo>
                  <a:cubicBezTo>
                    <a:pt x="6836802" y="0"/>
                    <a:pt x="7364069" y="338338"/>
                    <a:pt x="7364069" y="756062"/>
                  </a:cubicBezTo>
                  <a:lnTo>
                    <a:pt x="7364069" y="2551708"/>
                  </a:lnTo>
                  <a:cubicBezTo>
                    <a:pt x="7364069" y="2969433"/>
                    <a:pt x="6836802" y="3307770"/>
                    <a:pt x="6185818" y="3307770"/>
                  </a:cubicBezTo>
                  <a:lnTo>
                    <a:pt x="1178251" y="3307770"/>
                  </a:lnTo>
                  <a:cubicBezTo>
                    <a:pt x="527267" y="3307770"/>
                    <a:pt x="0" y="2969433"/>
                    <a:pt x="0" y="2551708"/>
                  </a:cubicBezTo>
                  <a:close/>
                </a:path>
              </a:pathLst>
            </a:custGeom>
            <a:blipFill>
              <a:blip r:embed="rId2"/>
              <a:stretch>
                <a:fillRect l="-15043" t="-19416"/>
              </a:stretch>
            </a:blipFill>
          </p:spPr>
        </p:sp>
      </p:grpSp>
      <p:sp>
        <p:nvSpPr>
          <p:cNvPr id="7" name="TextBox 7"/>
          <p:cNvSpPr txBox="1"/>
          <p:nvPr/>
        </p:nvSpPr>
        <p:spPr>
          <a:xfrm>
            <a:off x="811741" y="2631315"/>
            <a:ext cx="15859138"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After injection, dispose of the syringe and needles into the sharps container.</a:t>
            </a:r>
          </a:p>
        </p:txBody>
      </p:sp>
      <p:sp>
        <p:nvSpPr>
          <p:cNvPr id="8" name="TextBox 8"/>
          <p:cNvSpPr txBox="1"/>
          <p:nvPr/>
        </p:nvSpPr>
        <p:spPr>
          <a:xfrm>
            <a:off x="1028700" y="1162050"/>
            <a:ext cx="11493041" cy="713486"/>
          </a:xfrm>
          <a:prstGeom prst="rect">
            <a:avLst/>
          </a:prstGeom>
        </p:spPr>
        <p:txBody>
          <a:bodyPr lIns="0" tIns="0" rIns="0" bIns="0" rtlCol="0" anchor="t">
            <a:spAutoFit/>
          </a:bodyPr>
          <a:lstStyle/>
          <a:p>
            <a:pPr algn="l">
              <a:lnSpc>
                <a:spcPts val="5152"/>
              </a:lnSpc>
            </a:pPr>
            <a:r>
              <a:rPr lang="en-US" sz="5600" b="1">
                <a:solidFill>
                  <a:srgbClr val="FFFFFF"/>
                </a:solidFill>
                <a:latin typeface="Roboto Condensed Bold"/>
                <a:ea typeface="Roboto Condensed Bold"/>
                <a:cs typeface="Roboto Condensed Bold"/>
                <a:sym typeface="Roboto Condensed Bold"/>
              </a:rPr>
              <a:t>Z-Track Injection Technique - Step 7</a:t>
            </a: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TextBox 2"/>
          <p:cNvSpPr txBox="1"/>
          <p:nvPr/>
        </p:nvSpPr>
        <p:spPr>
          <a:xfrm>
            <a:off x="5291534" y="4846986"/>
            <a:ext cx="16447559" cy="913257"/>
          </a:xfrm>
          <a:prstGeom prst="rect">
            <a:avLst/>
          </a:prstGeom>
        </p:spPr>
        <p:txBody>
          <a:bodyPr lIns="0" tIns="0" rIns="0" bIns="0" rtlCol="0" anchor="t">
            <a:spAutoFit/>
          </a:bodyPr>
          <a:lstStyle/>
          <a:p>
            <a:pPr algn="l">
              <a:lnSpc>
                <a:spcPts val="6624"/>
              </a:lnSpc>
            </a:pPr>
            <a:r>
              <a:rPr lang="en-US" sz="7200" b="1">
                <a:solidFill>
                  <a:srgbClr val="FFFFFF"/>
                </a:solidFill>
                <a:latin typeface="Roboto Condensed Bold"/>
                <a:ea typeface="Roboto Condensed Bold"/>
                <a:cs typeface="Roboto Condensed Bold"/>
                <a:sym typeface="Roboto Condensed Bold"/>
              </a:rPr>
              <a:t>Lenacapavir (LEN) Administration</a:t>
            </a:r>
          </a:p>
        </p:txBody>
      </p:sp>
      <p:grpSp>
        <p:nvGrpSpPr>
          <p:cNvPr id="3" name="Group 3"/>
          <p:cNvGrpSpPr/>
          <p:nvPr/>
        </p:nvGrpSpPr>
        <p:grpSpPr>
          <a:xfrm>
            <a:off x="1028700" y="2605747"/>
            <a:ext cx="4659667" cy="5214761"/>
            <a:chOff x="0" y="0"/>
            <a:chExt cx="6212889" cy="6953014"/>
          </a:xfrm>
        </p:grpSpPr>
        <p:sp>
          <p:nvSpPr>
            <p:cNvPr id="4" name="Freeform 4"/>
            <p:cNvSpPr/>
            <p:nvPr/>
          </p:nvSpPr>
          <p:spPr>
            <a:xfrm rot="-10800000" flipH="1">
              <a:off x="0" y="1875872"/>
              <a:ext cx="5039064" cy="5077143"/>
            </a:xfrm>
            <a:custGeom>
              <a:avLst/>
              <a:gdLst/>
              <a:ahLst/>
              <a:cxnLst/>
              <a:rect l="l" t="t" r="r" b="b"/>
              <a:pathLst>
                <a:path w="5039064" h="5077143">
                  <a:moveTo>
                    <a:pt x="5039064" y="0"/>
                  </a:moveTo>
                  <a:lnTo>
                    <a:pt x="0" y="0"/>
                  </a:lnTo>
                  <a:lnTo>
                    <a:pt x="0" y="5077142"/>
                  </a:lnTo>
                  <a:lnTo>
                    <a:pt x="5039064" y="5077142"/>
                  </a:lnTo>
                  <a:lnTo>
                    <a:pt x="5039064"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399351" y="3509160"/>
              <a:ext cx="1598647" cy="905283"/>
            </a:xfrm>
            <a:prstGeom prst="rect">
              <a:avLst/>
            </a:prstGeom>
          </p:spPr>
          <p:txBody>
            <a:bodyPr lIns="0" tIns="0" rIns="0" bIns="0" rtlCol="0" anchor="t">
              <a:spAutoFit/>
            </a:bodyPr>
            <a:lstStyle/>
            <a:p>
              <a:pPr algn="ctr">
                <a:lnSpc>
                  <a:spcPts val="5683"/>
                </a:lnSpc>
              </a:pPr>
              <a:r>
                <a:rPr lang="en-US" sz="405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2668818" y="620952"/>
              <a:ext cx="2885293" cy="3409504"/>
            </a:xfrm>
            <a:custGeom>
              <a:avLst/>
              <a:gdLst/>
              <a:ahLst/>
              <a:cxnLst/>
              <a:rect l="l" t="t" r="r" b="b"/>
              <a:pathLst>
                <a:path w="2885293" h="3409504">
                  <a:moveTo>
                    <a:pt x="0" y="0"/>
                  </a:moveTo>
                  <a:lnTo>
                    <a:pt x="2885293" y="0"/>
                  </a:lnTo>
                  <a:lnTo>
                    <a:pt x="2885293" y="3409504"/>
                  </a:lnTo>
                  <a:lnTo>
                    <a:pt x="0" y="34095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8500143">
              <a:off x="3254405" y="209331"/>
              <a:ext cx="1275927" cy="1728863"/>
            </a:xfrm>
            <a:custGeom>
              <a:avLst/>
              <a:gdLst/>
              <a:ahLst/>
              <a:cxnLst/>
              <a:rect l="l" t="t" r="r" b="b"/>
              <a:pathLst>
                <a:path w="1275927" h="1728863">
                  <a:moveTo>
                    <a:pt x="0" y="0"/>
                  </a:moveTo>
                  <a:lnTo>
                    <a:pt x="1275927" y="0"/>
                  </a:lnTo>
                  <a:lnTo>
                    <a:pt x="1275927" y="1728864"/>
                  </a:lnTo>
                  <a:lnTo>
                    <a:pt x="0" y="1728864"/>
                  </a:lnTo>
                  <a:lnTo>
                    <a:pt x="0" y="0"/>
                  </a:lnTo>
                  <a:close/>
                </a:path>
              </a:pathLst>
            </a:custGeom>
            <a:blipFill>
              <a:blip r:embed="rId4">
                <a:extLst>
                  <a:ext uri="{96DAC541-7B7A-43D3-8B79-37D633B846F1}">
                    <asvg:svgBlip xmlns:asvg="http://schemas.microsoft.com/office/drawing/2016/SVG/main" r:embed="rId5"/>
                  </a:ext>
                </a:extLst>
              </a:blip>
              <a:stretch>
                <a:fillRect l="-117708" t="-89863"/>
              </a:stretch>
            </a:blipFill>
          </p:spPr>
        </p:sp>
      </p:gr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3" name="Freeform 3"/>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767424" y="605259"/>
            <a:ext cx="1961860" cy="2195571"/>
            <a:chOff x="0" y="0"/>
            <a:chExt cx="2615813" cy="2927428"/>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748354" y="3466304"/>
            <a:ext cx="15558717" cy="5296851"/>
          </a:xfrm>
          <a:prstGeom prst="rect">
            <a:avLst/>
          </a:prstGeom>
        </p:spPr>
        <p:txBody>
          <a:bodyPr lIns="0" tIns="0" rIns="0" bIns="0" rtlCol="0" anchor="t">
            <a:spAutoFit/>
          </a:bodyPr>
          <a:lstStyle/>
          <a:p>
            <a:pPr algn="l">
              <a:lnSpc>
                <a:spcPts val="3822"/>
              </a:lnSpc>
            </a:pPr>
            <a:r>
              <a:rPr lang="en-US" sz="3538">
                <a:solidFill>
                  <a:srgbClr val="000000"/>
                </a:solidFill>
                <a:latin typeface="Open Sans"/>
                <a:ea typeface="Open Sans"/>
                <a:cs typeface="Open Sans"/>
                <a:sym typeface="Open Sans"/>
              </a:rPr>
              <a:t>LEN is manufactured as an oral pill and as a liquid solution for injection. Dosing to start LEN must always include both injections and pills, followed by injections every six months thereafter to continue routine LEN use. Deviations from the dosing schedule should be avoided. </a:t>
            </a:r>
          </a:p>
          <a:p>
            <a:pPr algn="l">
              <a:lnSpc>
                <a:spcPts val="3822"/>
              </a:lnSpc>
            </a:pPr>
            <a:r>
              <a:rPr lang="en-US" sz="3538">
                <a:solidFill>
                  <a:srgbClr val="000000"/>
                </a:solidFill>
                <a:latin typeface="Open Sans"/>
                <a:ea typeface="Open Sans"/>
                <a:cs typeface="Open Sans"/>
                <a:sym typeface="Open Sans"/>
              </a:rPr>
              <a:t>Instructions for administering subcutaneous LEN injections are divided into the following sections:</a:t>
            </a:r>
          </a:p>
          <a:p>
            <a:pPr marL="764059" lvl="1" indent="-382029" algn="l">
              <a:lnSpc>
                <a:spcPts val="3822"/>
              </a:lnSpc>
              <a:buFont typeface="Arial"/>
              <a:buChar char="•"/>
            </a:pPr>
            <a:r>
              <a:rPr lang="en-US" sz="3538">
                <a:solidFill>
                  <a:srgbClr val="000000"/>
                </a:solidFill>
                <a:latin typeface="Open Sans"/>
                <a:ea typeface="Open Sans"/>
                <a:cs typeface="Open Sans"/>
                <a:sym typeface="Open Sans"/>
              </a:rPr>
              <a:t>Preparing the LEN solution for injection using the appropriate medical supplies and techniques</a:t>
            </a:r>
          </a:p>
          <a:p>
            <a:pPr marL="764059" lvl="1" indent="-382029" algn="l">
              <a:lnSpc>
                <a:spcPts val="3822"/>
              </a:lnSpc>
              <a:buFont typeface="Arial"/>
              <a:buChar char="•"/>
            </a:pPr>
            <a:r>
              <a:rPr lang="en-US" sz="3538">
                <a:solidFill>
                  <a:srgbClr val="000000"/>
                </a:solidFill>
                <a:latin typeface="Open Sans"/>
                <a:ea typeface="Open Sans"/>
                <a:cs typeface="Open Sans"/>
                <a:sym typeface="Open Sans"/>
              </a:rPr>
              <a:t>Injecting LEN subcutaneously by identifying the injection location and using an appropriate injection technique</a:t>
            </a:r>
          </a:p>
          <a:p>
            <a:pPr algn="l">
              <a:lnSpc>
                <a:spcPts val="3822"/>
              </a:lnSpc>
            </a:pPr>
            <a:endParaRPr lang="en-US" sz="3538">
              <a:solidFill>
                <a:srgbClr val="000000"/>
              </a:solidFill>
              <a:latin typeface="Open Sans"/>
              <a:ea typeface="Open Sans"/>
              <a:cs typeface="Open Sans"/>
              <a:sym typeface="Open Sans"/>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3" name="Freeform 3"/>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767424" y="605259"/>
            <a:ext cx="1961860" cy="2195571"/>
            <a:chOff x="0" y="0"/>
            <a:chExt cx="2615813" cy="2927428"/>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Freeform 9"/>
          <p:cNvSpPr/>
          <p:nvPr/>
        </p:nvSpPr>
        <p:spPr>
          <a:xfrm>
            <a:off x="665921" y="4621355"/>
            <a:ext cx="5549418" cy="4162064"/>
          </a:xfrm>
          <a:custGeom>
            <a:avLst/>
            <a:gdLst/>
            <a:ahLst/>
            <a:cxnLst/>
            <a:rect l="l" t="t" r="r" b="b"/>
            <a:pathLst>
              <a:path w="5549418" h="4162064">
                <a:moveTo>
                  <a:pt x="0" y="0"/>
                </a:moveTo>
                <a:lnTo>
                  <a:pt x="5549418" y="0"/>
                </a:lnTo>
                <a:lnTo>
                  <a:pt x="5549418" y="4162064"/>
                </a:lnTo>
                <a:lnTo>
                  <a:pt x="0" y="4162064"/>
                </a:lnTo>
                <a:lnTo>
                  <a:pt x="0" y="0"/>
                </a:lnTo>
                <a:close/>
              </a:path>
            </a:pathLst>
          </a:custGeom>
          <a:blipFill>
            <a:blip r:embed="rId8"/>
            <a:stretch>
              <a:fillRect/>
            </a:stretch>
          </a:blipFill>
        </p:spPr>
      </p:sp>
      <p:sp>
        <p:nvSpPr>
          <p:cNvPr id="10" name="TextBox 10"/>
          <p:cNvSpPr txBox="1"/>
          <p:nvPr/>
        </p:nvSpPr>
        <p:spPr>
          <a:xfrm>
            <a:off x="3440630" y="2252825"/>
            <a:ext cx="12980432"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1: Prepare Supplies Needed for injection</a:t>
            </a:r>
          </a:p>
        </p:txBody>
      </p:sp>
      <p:sp>
        <p:nvSpPr>
          <p:cNvPr id="11" name="TextBox 11"/>
          <p:cNvSpPr txBox="1"/>
          <p:nvPr/>
        </p:nvSpPr>
        <p:spPr>
          <a:xfrm>
            <a:off x="6737917" y="3906117"/>
            <a:ext cx="11041796" cy="4536290"/>
          </a:xfrm>
          <a:prstGeom prst="rect">
            <a:avLst/>
          </a:prstGeom>
        </p:spPr>
        <p:txBody>
          <a:bodyPr lIns="0" tIns="0" rIns="0" bIns="0" rtlCol="0" anchor="t">
            <a:spAutoFit/>
          </a:bodyPr>
          <a:lstStyle/>
          <a:p>
            <a:pPr algn="l">
              <a:lnSpc>
                <a:spcPts val="3260"/>
              </a:lnSpc>
            </a:pPr>
            <a:r>
              <a:rPr lang="en-US" sz="3018">
                <a:solidFill>
                  <a:srgbClr val="000000"/>
                </a:solidFill>
                <a:latin typeface="Open Sans"/>
                <a:ea typeface="Open Sans"/>
                <a:cs typeface="Open Sans"/>
                <a:sym typeface="Open Sans"/>
              </a:rPr>
              <a:t>The following supplies are needed for each LEN injection:</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Syringe (at least 3ml)</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18g 1½ inch needle for withdrawing solution from the vial into the syringe (“withdrawal needle”)</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22g ½ inch needle for injection (“injection needle”)</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Non-sterile gloves</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Alcohol wipes</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Gauze pads</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Sharps container</a:t>
            </a:r>
          </a:p>
          <a:p>
            <a:pPr marL="651761" lvl="1" indent="-325880" algn="l">
              <a:lnSpc>
                <a:spcPts val="3260"/>
              </a:lnSpc>
              <a:buFont typeface="Arial"/>
              <a:buChar char="•"/>
            </a:pPr>
            <a:r>
              <a:rPr lang="en-US" sz="3018">
                <a:solidFill>
                  <a:srgbClr val="000000"/>
                </a:solidFill>
                <a:latin typeface="Open Sans"/>
                <a:ea typeface="Open Sans"/>
                <a:cs typeface="Open Sans"/>
                <a:sym typeface="Open Sans"/>
              </a:rPr>
              <a:t>Adhesive bandage (in case of bleeding)</a:t>
            </a:r>
          </a:p>
          <a:p>
            <a:pPr algn="l">
              <a:lnSpc>
                <a:spcPts val="3260"/>
              </a:lnSpc>
            </a:pPr>
            <a:endParaRPr lang="en-US" sz="3018">
              <a:solidFill>
                <a:srgbClr val="000000"/>
              </a:solidFill>
              <a:latin typeface="Open Sans"/>
              <a:ea typeface="Open Sans"/>
              <a:cs typeface="Open Sans"/>
              <a:sym typeface="Open San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3" name="Freeform 3"/>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767424" y="605259"/>
            <a:ext cx="1961860" cy="2195571"/>
            <a:chOff x="0" y="0"/>
            <a:chExt cx="2615813" cy="2927428"/>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3472396" y="2252825"/>
            <a:ext cx="11130201"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2: Preparing Solution for Injection</a:t>
            </a:r>
          </a:p>
        </p:txBody>
      </p:sp>
      <p:sp>
        <p:nvSpPr>
          <p:cNvPr id="10" name="TextBox 10"/>
          <p:cNvSpPr txBox="1"/>
          <p:nvPr/>
        </p:nvSpPr>
        <p:spPr>
          <a:xfrm>
            <a:off x="8111859" y="5200650"/>
            <a:ext cx="9456123" cy="2357609"/>
          </a:xfrm>
          <a:prstGeom prst="rect">
            <a:avLst/>
          </a:prstGeom>
        </p:spPr>
        <p:txBody>
          <a:bodyPr lIns="0" tIns="0" rIns="0" bIns="0" rtlCol="0" anchor="t">
            <a:spAutoFit/>
          </a:bodyPr>
          <a:lstStyle/>
          <a:p>
            <a:pPr algn="l">
              <a:lnSpc>
                <a:spcPts val="4651"/>
              </a:lnSpc>
            </a:pPr>
            <a:r>
              <a:rPr lang="en-US" sz="4306">
                <a:solidFill>
                  <a:srgbClr val="000000"/>
                </a:solidFill>
                <a:latin typeface="Open Sans"/>
                <a:ea typeface="Open Sans"/>
                <a:cs typeface="Open Sans"/>
                <a:sym typeface="Open Sans"/>
              </a:rPr>
              <a:t>Inspect the vial to ensure the solution is a yellow color, free from particles and the expiry date has not passed.</a:t>
            </a:r>
          </a:p>
        </p:txBody>
      </p:sp>
      <p:grpSp>
        <p:nvGrpSpPr>
          <p:cNvPr id="11" name="Group 11"/>
          <p:cNvGrpSpPr/>
          <p:nvPr/>
        </p:nvGrpSpPr>
        <p:grpSpPr>
          <a:xfrm>
            <a:off x="1403411" y="4631725"/>
            <a:ext cx="5105630" cy="3438309"/>
            <a:chOff x="0" y="0"/>
            <a:chExt cx="6807507" cy="4584412"/>
          </a:xfrm>
        </p:grpSpPr>
        <p:sp>
          <p:nvSpPr>
            <p:cNvPr id="12" name="Freeform 12"/>
            <p:cNvSpPr/>
            <p:nvPr/>
          </p:nvSpPr>
          <p:spPr>
            <a:xfrm>
              <a:off x="0" y="0"/>
              <a:ext cx="6807507" cy="4584412"/>
            </a:xfrm>
            <a:custGeom>
              <a:avLst/>
              <a:gdLst/>
              <a:ahLst/>
              <a:cxnLst/>
              <a:rect l="l" t="t" r="r" b="b"/>
              <a:pathLst>
                <a:path w="6807507" h="4584412">
                  <a:moveTo>
                    <a:pt x="0" y="0"/>
                  </a:moveTo>
                  <a:lnTo>
                    <a:pt x="6807507" y="0"/>
                  </a:lnTo>
                  <a:lnTo>
                    <a:pt x="6807507" y="4584412"/>
                  </a:lnTo>
                  <a:lnTo>
                    <a:pt x="0" y="4584412"/>
                  </a:lnTo>
                  <a:lnTo>
                    <a:pt x="0" y="0"/>
                  </a:lnTo>
                  <a:close/>
                </a:path>
              </a:pathLst>
            </a:custGeom>
            <a:blipFill>
              <a:blip r:embed="rId8"/>
              <a:stretch>
                <a:fillRect/>
              </a:stretch>
            </a:blipFill>
          </p:spPr>
        </p:sp>
        <p:sp>
          <p:nvSpPr>
            <p:cNvPr id="13" name="Freeform 13"/>
            <p:cNvSpPr/>
            <p:nvPr/>
          </p:nvSpPr>
          <p:spPr>
            <a:xfrm rot="3574792">
              <a:off x="1400813" y="575943"/>
              <a:ext cx="1117968" cy="1832310"/>
            </a:xfrm>
            <a:custGeom>
              <a:avLst/>
              <a:gdLst/>
              <a:ahLst/>
              <a:cxnLst/>
              <a:rect l="l" t="t" r="r" b="b"/>
              <a:pathLst>
                <a:path w="1117968" h="1832310">
                  <a:moveTo>
                    <a:pt x="0" y="0"/>
                  </a:moveTo>
                  <a:lnTo>
                    <a:pt x="1117968" y="0"/>
                  </a:lnTo>
                  <a:lnTo>
                    <a:pt x="1117968" y="1832310"/>
                  </a:lnTo>
                  <a:lnTo>
                    <a:pt x="0" y="1832310"/>
                  </a:lnTo>
                  <a:lnTo>
                    <a:pt x="0" y="0"/>
                  </a:lnTo>
                  <a:close/>
                </a:path>
              </a:pathLst>
            </a:custGeom>
            <a:blipFill>
              <a:blip r:embed="rId9"/>
              <a:stretch>
                <a:fillRect l="-43027" r="-165946" b="-25128"/>
              </a:stretch>
            </a:blipFill>
          </p:spPr>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3" name="Freeform 3"/>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767424" y="605259"/>
            <a:ext cx="1961860" cy="2195571"/>
            <a:chOff x="0" y="0"/>
            <a:chExt cx="2615813" cy="2927428"/>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3472396" y="2252825"/>
            <a:ext cx="11130201"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3: Preparing Solution for Injection</a:t>
            </a:r>
          </a:p>
        </p:txBody>
      </p:sp>
      <p:sp>
        <p:nvSpPr>
          <p:cNvPr id="10" name="TextBox 10"/>
          <p:cNvSpPr txBox="1"/>
          <p:nvPr/>
        </p:nvSpPr>
        <p:spPr>
          <a:xfrm>
            <a:off x="7803177" y="5200650"/>
            <a:ext cx="9456123" cy="3532173"/>
          </a:xfrm>
          <a:prstGeom prst="rect">
            <a:avLst/>
          </a:prstGeom>
        </p:spPr>
        <p:txBody>
          <a:bodyPr lIns="0" tIns="0" rIns="0" bIns="0" rtlCol="0" anchor="t">
            <a:spAutoFit/>
          </a:bodyPr>
          <a:lstStyle/>
          <a:p>
            <a:pPr algn="l">
              <a:lnSpc>
                <a:spcPts val="4651"/>
              </a:lnSpc>
            </a:pPr>
            <a:r>
              <a:rPr lang="en-US" sz="4306">
                <a:solidFill>
                  <a:srgbClr val="000000"/>
                </a:solidFill>
                <a:latin typeface="Open Sans"/>
                <a:ea typeface="Open Sans"/>
                <a:cs typeface="Open Sans"/>
                <a:sym typeface="Open Sans"/>
              </a:rPr>
              <a:t>Remove vial cap and wipe top of uncapped vial clean with alcohol wipe. Using the syringe with withdrawal needle, inject 1.5 ml of air into the vial before withdrawing all contents from the vial.</a:t>
            </a:r>
          </a:p>
        </p:txBody>
      </p:sp>
      <p:sp>
        <p:nvSpPr>
          <p:cNvPr id="11" name="Freeform 11"/>
          <p:cNvSpPr/>
          <p:nvPr/>
        </p:nvSpPr>
        <p:spPr>
          <a:xfrm rot="-11650">
            <a:off x="2422052" y="4708744"/>
            <a:ext cx="3855628" cy="4458834"/>
          </a:xfrm>
          <a:custGeom>
            <a:avLst/>
            <a:gdLst/>
            <a:ahLst/>
            <a:cxnLst/>
            <a:rect l="l" t="t" r="r" b="b"/>
            <a:pathLst>
              <a:path w="3855628" h="4458834">
                <a:moveTo>
                  <a:pt x="0" y="0"/>
                </a:moveTo>
                <a:lnTo>
                  <a:pt x="3855628" y="0"/>
                </a:lnTo>
                <a:lnTo>
                  <a:pt x="3855628" y="4458835"/>
                </a:lnTo>
                <a:lnTo>
                  <a:pt x="0" y="4458835"/>
                </a:lnTo>
                <a:lnTo>
                  <a:pt x="0" y="0"/>
                </a:lnTo>
                <a:close/>
              </a:path>
            </a:pathLst>
          </a:custGeom>
          <a:blipFill>
            <a:blip r:embed="rId8"/>
            <a:stretch>
              <a:fillRect/>
            </a:stretch>
          </a:blipFill>
        </p:spPr>
      </p:sp>
      <p:sp>
        <p:nvSpPr>
          <p:cNvPr id="12" name="Freeform 12"/>
          <p:cNvSpPr/>
          <p:nvPr/>
        </p:nvSpPr>
        <p:spPr>
          <a:xfrm rot="10406596">
            <a:off x="3554846" y="4836274"/>
            <a:ext cx="897391" cy="1470792"/>
          </a:xfrm>
          <a:custGeom>
            <a:avLst/>
            <a:gdLst/>
            <a:ahLst/>
            <a:cxnLst/>
            <a:rect l="l" t="t" r="r" b="b"/>
            <a:pathLst>
              <a:path w="897391" h="1470792">
                <a:moveTo>
                  <a:pt x="0" y="0"/>
                </a:moveTo>
                <a:lnTo>
                  <a:pt x="897391" y="0"/>
                </a:lnTo>
                <a:lnTo>
                  <a:pt x="897391" y="1470792"/>
                </a:lnTo>
                <a:lnTo>
                  <a:pt x="0" y="1470792"/>
                </a:lnTo>
                <a:lnTo>
                  <a:pt x="0" y="0"/>
                </a:lnTo>
                <a:close/>
              </a:path>
            </a:pathLst>
          </a:custGeom>
          <a:blipFill>
            <a:blip r:embed="rId9"/>
            <a:stretch>
              <a:fillRect l="-43027" r="-165946" b="-25128"/>
            </a:stretch>
          </a:blipFill>
        </p:spPr>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3" name="Freeform 3"/>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767424" y="605259"/>
            <a:ext cx="1961860" cy="2195571"/>
            <a:chOff x="0" y="0"/>
            <a:chExt cx="2615813" cy="2927428"/>
          </a:xfrm>
        </p:grpSpPr>
        <p:sp>
          <p:nvSpPr>
            <p:cNvPr id="5" name="Freeform 5"/>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3472396" y="2252825"/>
            <a:ext cx="11130201"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4: Preparing Solution for Injection</a:t>
            </a:r>
          </a:p>
        </p:txBody>
      </p:sp>
      <p:sp>
        <p:nvSpPr>
          <p:cNvPr id="10" name="TextBox 10"/>
          <p:cNvSpPr txBox="1"/>
          <p:nvPr/>
        </p:nvSpPr>
        <p:spPr>
          <a:xfrm>
            <a:off x="1748354" y="5200650"/>
            <a:ext cx="15819629" cy="1183046"/>
          </a:xfrm>
          <a:prstGeom prst="rect">
            <a:avLst/>
          </a:prstGeom>
        </p:spPr>
        <p:txBody>
          <a:bodyPr lIns="0" tIns="0" rIns="0" bIns="0" rtlCol="0" anchor="t">
            <a:spAutoFit/>
          </a:bodyPr>
          <a:lstStyle/>
          <a:p>
            <a:pPr algn="l">
              <a:lnSpc>
                <a:spcPts val="4651"/>
              </a:lnSpc>
            </a:pPr>
            <a:r>
              <a:rPr lang="en-US" sz="4306">
                <a:solidFill>
                  <a:srgbClr val="000000"/>
                </a:solidFill>
                <a:latin typeface="Open Sans"/>
                <a:ea typeface="Open Sans"/>
                <a:cs typeface="Open Sans"/>
                <a:sym typeface="Open Sans"/>
              </a:rPr>
              <a:t>Exchange the withdrawal needle to the new injection needle prior to injection.</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TextBox 2"/>
          <p:cNvSpPr txBox="1"/>
          <p:nvPr/>
        </p:nvSpPr>
        <p:spPr>
          <a:xfrm>
            <a:off x="6504719" y="4901057"/>
            <a:ext cx="10754581" cy="913256"/>
          </a:xfrm>
          <a:prstGeom prst="rect">
            <a:avLst/>
          </a:prstGeom>
        </p:spPr>
        <p:txBody>
          <a:bodyPr lIns="0" tIns="0" rIns="0" bIns="0" rtlCol="0" anchor="t">
            <a:spAutoFit/>
          </a:bodyPr>
          <a:lstStyle/>
          <a:p>
            <a:pPr algn="l">
              <a:lnSpc>
                <a:spcPts val="6623"/>
              </a:lnSpc>
            </a:pPr>
            <a:r>
              <a:rPr lang="en-US" sz="7199" b="1">
                <a:solidFill>
                  <a:srgbClr val="FFFFFF"/>
                </a:solidFill>
                <a:latin typeface="Roboto Condensed Bold"/>
                <a:ea typeface="Roboto Condensed Bold"/>
                <a:cs typeface="Roboto Condensed Bold"/>
                <a:sym typeface="Roboto Condensed Bold"/>
              </a:rPr>
              <a:t>DVR Administration</a:t>
            </a:r>
          </a:p>
        </p:txBody>
      </p:sp>
      <p:grpSp>
        <p:nvGrpSpPr>
          <p:cNvPr id="3" name="Group 3"/>
          <p:cNvGrpSpPr/>
          <p:nvPr/>
        </p:nvGrpSpPr>
        <p:grpSpPr>
          <a:xfrm>
            <a:off x="0" y="1920713"/>
            <a:ext cx="6785091" cy="6692969"/>
            <a:chOff x="0" y="0"/>
            <a:chExt cx="9046788" cy="8923958"/>
          </a:xfrm>
        </p:grpSpPr>
        <p:sp>
          <p:nvSpPr>
            <p:cNvPr id="4" name="Freeform 4"/>
            <p:cNvSpPr/>
            <p:nvPr/>
          </p:nvSpPr>
          <p:spPr>
            <a:xfrm rot="1758426">
              <a:off x="1143308" y="1242448"/>
              <a:ext cx="6760171" cy="6439063"/>
            </a:xfrm>
            <a:custGeom>
              <a:avLst/>
              <a:gdLst/>
              <a:ahLst/>
              <a:cxnLst/>
              <a:rect l="l" t="t" r="r" b="b"/>
              <a:pathLst>
                <a:path w="6760171" h="6439063">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2697450" y="2636036"/>
              <a:ext cx="3651887" cy="3651887"/>
            </a:xfrm>
            <a:custGeom>
              <a:avLst/>
              <a:gdLst/>
              <a:ahLst/>
              <a:cxnLst/>
              <a:rect l="l" t="t" r="r" b="b"/>
              <a:pathLst>
                <a:path w="3651887" h="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a:grpSpLocks noChangeAspect="1"/>
          </p:cNvGrpSpPr>
          <p:nvPr/>
        </p:nvGrpSpPr>
        <p:grpSpPr>
          <a:xfrm>
            <a:off x="10339692" y="4112024"/>
            <a:ext cx="6534348" cy="5246370"/>
            <a:chOff x="0" y="0"/>
            <a:chExt cx="7467600" cy="5995670"/>
          </a:xfrm>
        </p:grpSpPr>
        <p:sp>
          <p:nvSpPr>
            <p:cNvPr id="9" name="Freeform 9"/>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10" name="Freeform 10"/>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11" name="Freeform 11"/>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12" name="Freeform 12"/>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8"/>
              <a:stretch>
                <a:fillRect t="-1067" b="-1067"/>
              </a:stretch>
            </a:blipFill>
          </p:spPr>
        </p:sp>
      </p:grpSp>
      <p:sp>
        <p:nvSpPr>
          <p:cNvPr id="13" name="TextBox 13"/>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4" name="TextBox 14"/>
          <p:cNvSpPr txBox="1"/>
          <p:nvPr/>
        </p:nvSpPr>
        <p:spPr>
          <a:xfrm>
            <a:off x="3859853" y="2212802"/>
            <a:ext cx="13770484" cy="16060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Now that you’ve reviewed the supplies needed and steps for preparing the solution for injection, it’s time to determine the injection location and administer the LEN injection.</a:t>
            </a:r>
          </a:p>
        </p:txBody>
      </p:sp>
      <p:sp>
        <p:nvSpPr>
          <p:cNvPr id="15" name="TextBox 15"/>
          <p:cNvSpPr txBox="1"/>
          <p:nvPr/>
        </p:nvSpPr>
        <p:spPr>
          <a:xfrm>
            <a:off x="1028700" y="4626260"/>
            <a:ext cx="7762987" cy="2453180"/>
          </a:xfrm>
          <a:prstGeom prst="rect">
            <a:avLst/>
          </a:prstGeom>
        </p:spPr>
        <p:txBody>
          <a:bodyPr lIns="0" tIns="0" rIns="0" bIns="0" rtlCol="0" anchor="t">
            <a:spAutoFit/>
          </a:bodyPr>
          <a:lstStyle/>
          <a:p>
            <a:pPr algn="ctr">
              <a:lnSpc>
                <a:spcPts val="6533"/>
              </a:lnSpc>
              <a:spcBef>
                <a:spcPct val="0"/>
              </a:spcBef>
            </a:pPr>
            <a:r>
              <a:rPr lang="en-US" sz="4666" b="1">
                <a:solidFill>
                  <a:srgbClr val="000000"/>
                </a:solidFill>
                <a:latin typeface="Roboto Condensed Bold"/>
                <a:ea typeface="Roboto Condensed Bold"/>
                <a:cs typeface="Roboto Condensed Bold"/>
                <a:sym typeface="Roboto Condensed Bold"/>
              </a:rPr>
              <a:t>The animated video below depicts the injection procedures to be used to administer LEN. </a:t>
            </a:r>
          </a:p>
        </p:txBody>
      </p:sp>
      <p:sp>
        <p:nvSpPr>
          <p:cNvPr id="16" name="TextBox 16"/>
          <p:cNvSpPr txBox="1"/>
          <p:nvPr/>
        </p:nvSpPr>
        <p:spPr>
          <a:xfrm>
            <a:off x="1028700" y="8809572"/>
            <a:ext cx="7762987" cy="802206"/>
          </a:xfrm>
          <a:prstGeom prst="rect">
            <a:avLst/>
          </a:prstGeom>
        </p:spPr>
        <p:txBody>
          <a:bodyPr lIns="0" tIns="0" rIns="0" bIns="0" rtlCol="0" anchor="t">
            <a:spAutoFit/>
          </a:bodyPr>
          <a:lstStyle/>
          <a:p>
            <a:pPr algn="ctr">
              <a:lnSpc>
                <a:spcPts val="6533"/>
              </a:lnSpc>
              <a:spcBef>
                <a:spcPct val="0"/>
              </a:spcBef>
            </a:pPr>
            <a:r>
              <a:rPr lang="en-US" sz="4666" b="1">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869495"/>
            <a:ext cx="15497243" cy="2879725"/>
          </a:xfrm>
          <a:prstGeom prst="rect">
            <a:avLst/>
          </a:prstGeom>
        </p:spPr>
        <p:txBody>
          <a:bodyPr lIns="0" tIns="0" rIns="0" bIns="0" rtlCol="0" anchor="t">
            <a:spAutoFit/>
          </a:bodyPr>
          <a:lstStyle/>
          <a:p>
            <a:pPr algn="l">
              <a:lnSpc>
                <a:spcPts val="7699"/>
              </a:lnSpc>
            </a:pPr>
            <a:r>
              <a:rPr lang="en-US" sz="5499" b="1">
                <a:solidFill>
                  <a:srgbClr val="FFFFFF"/>
                </a:solidFill>
                <a:latin typeface="Roboto Condensed Bold"/>
                <a:ea typeface="Roboto Condensed Bold"/>
                <a:cs typeface="Roboto Condensed Bold"/>
                <a:sym typeface="Roboto Condensed Bold"/>
              </a:rPr>
              <a:t>Now that you've watched the video, let’s review the steps on the procedures for identifying the injection location and injecting LEN.</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Identifying Injection Site</a:t>
            </a:r>
          </a:p>
        </p:txBody>
      </p:sp>
      <p:sp>
        <p:nvSpPr>
          <p:cNvPr id="9" name="TextBox 9"/>
          <p:cNvSpPr txBox="1"/>
          <p:nvPr/>
        </p:nvSpPr>
        <p:spPr>
          <a:xfrm>
            <a:off x="4926369" y="3966634"/>
            <a:ext cx="12613503" cy="4766349"/>
          </a:xfrm>
          <a:prstGeom prst="rect">
            <a:avLst/>
          </a:prstGeom>
        </p:spPr>
        <p:txBody>
          <a:bodyPr lIns="0" tIns="0" rIns="0" bIns="0" rtlCol="0" anchor="t">
            <a:spAutoFit/>
          </a:bodyPr>
          <a:lstStyle/>
          <a:p>
            <a:pPr marL="820835" lvl="1" indent="-410418" algn="l">
              <a:lnSpc>
                <a:spcPts val="4220"/>
              </a:lnSpc>
              <a:buFont typeface="Arial"/>
              <a:buChar char="•"/>
            </a:pPr>
            <a:r>
              <a:rPr lang="en-US" sz="3801">
                <a:solidFill>
                  <a:srgbClr val="000000"/>
                </a:solidFill>
                <a:latin typeface="Open Sans"/>
                <a:ea typeface="Open Sans"/>
                <a:cs typeface="Open Sans"/>
                <a:sym typeface="Open Sans"/>
              </a:rPr>
              <a:t>LEN should be injected subcutaneously in either the abdominal or thigh area. If the abdominal area is chosen, the injections should be within 5 cm (2 inches) of the navel.</a:t>
            </a:r>
          </a:p>
          <a:p>
            <a:pPr marL="820835" lvl="1" indent="-410418" algn="l">
              <a:lnSpc>
                <a:spcPts val="4220"/>
              </a:lnSpc>
              <a:buFont typeface="Arial"/>
              <a:buChar char="•"/>
            </a:pPr>
            <a:r>
              <a:rPr lang="en-US" sz="3801">
                <a:solidFill>
                  <a:srgbClr val="000000"/>
                </a:solidFill>
                <a:latin typeface="Open Sans"/>
                <a:ea typeface="Open Sans"/>
                <a:cs typeface="Open Sans"/>
                <a:sym typeface="Open Sans"/>
              </a:rPr>
              <a:t> 2 separate injections (of 1.5ml each) are required and should be administered in different locations, with the second location being at least 10 cm (4 inches) from the first.</a:t>
            </a:r>
          </a:p>
          <a:p>
            <a:pPr algn="l">
              <a:lnSpc>
                <a:spcPts val="4220"/>
              </a:lnSpc>
            </a:pPr>
            <a:endParaRPr lang="en-US" sz="3801">
              <a:solidFill>
                <a:srgbClr val="000000"/>
              </a:solidFill>
              <a:latin typeface="Open Sans"/>
              <a:ea typeface="Open Sans"/>
              <a:cs typeface="Open Sans"/>
              <a:sym typeface="Open Sans"/>
            </a:endParaRPr>
          </a:p>
        </p:txBody>
      </p:sp>
      <p:grpSp>
        <p:nvGrpSpPr>
          <p:cNvPr id="10" name="Group 10"/>
          <p:cNvGrpSpPr/>
          <p:nvPr/>
        </p:nvGrpSpPr>
        <p:grpSpPr>
          <a:xfrm>
            <a:off x="964364" y="3938059"/>
            <a:ext cx="3596527" cy="5320241"/>
            <a:chOff x="0" y="0"/>
            <a:chExt cx="4795370" cy="7093654"/>
          </a:xfrm>
        </p:grpSpPr>
        <p:grpSp>
          <p:nvGrpSpPr>
            <p:cNvPr id="11" name="Group 11"/>
            <p:cNvGrpSpPr/>
            <p:nvPr/>
          </p:nvGrpSpPr>
          <p:grpSpPr>
            <a:xfrm>
              <a:off x="0" y="0"/>
              <a:ext cx="4795370" cy="7093654"/>
              <a:chOff x="0" y="0"/>
              <a:chExt cx="1074385" cy="1589308"/>
            </a:xfrm>
          </p:grpSpPr>
          <p:sp>
            <p:nvSpPr>
              <p:cNvPr id="12" name="Freeform 12"/>
              <p:cNvSpPr/>
              <p:nvPr/>
            </p:nvSpPr>
            <p:spPr>
              <a:xfrm>
                <a:off x="0" y="0"/>
                <a:ext cx="1074385" cy="1589308"/>
              </a:xfrm>
              <a:custGeom>
                <a:avLst/>
                <a:gdLst/>
                <a:ahLst/>
                <a:cxnLst/>
                <a:rect l="l" t="t" r="r" b="b"/>
                <a:pathLst>
                  <a:path w="1074385" h="1589308">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id="13" name="TextBox 13"/>
              <p:cNvSpPr txBox="1"/>
              <p:nvPr/>
            </p:nvSpPr>
            <p:spPr>
              <a:xfrm>
                <a:off x="0" y="-28575"/>
                <a:ext cx="1074385" cy="1617883"/>
              </a:xfrm>
              <a:prstGeom prst="rect">
                <a:avLst/>
              </a:prstGeom>
            </p:spPr>
            <p:txBody>
              <a:bodyPr lIns="45062" tIns="45062" rIns="45062" bIns="45062" rtlCol="0" anchor="ctr"/>
              <a:lstStyle/>
              <a:p>
                <a:pPr algn="ctr">
                  <a:lnSpc>
                    <a:spcPts val="2123"/>
                  </a:lnSpc>
                </a:pPr>
                <a:endParaRPr/>
              </a:p>
            </p:txBody>
          </p:sp>
        </p:grpSp>
        <p:sp>
          <p:nvSpPr>
            <p:cNvPr id="14" name="Freeform 14"/>
            <p:cNvSpPr/>
            <p:nvPr/>
          </p:nvSpPr>
          <p:spPr>
            <a:xfrm>
              <a:off x="1256694" y="523852"/>
              <a:ext cx="2675792" cy="6397950"/>
            </a:xfrm>
            <a:custGeom>
              <a:avLst/>
              <a:gdLst/>
              <a:ahLst/>
              <a:cxnLst/>
              <a:rect l="l" t="t" r="r" b="b"/>
              <a:pathLst>
                <a:path w="2675792" h="6397950">
                  <a:moveTo>
                    <a:pt x="0" y="0"/>
                  </a:moveTo>
                  <a:lnTo>
                    <a:pt x="2675792" y="0"/>
                  </a:lnTo>
                  <a:lnTo>
                    <a:pt x="2675792" y="6397951"/>
                  </a:lnTo>
                  <a:lnTo>
                    <a:pt x="0" y="6397951"/>
                  </a:lnTo>
                  <a:lnTo>
                    <a:pt x="0" y="0"/>
                  </a:lnTo>
                  <a:close/>
                </a:path>
              </a:pathLst>
            </a:custGeom>
            <a:blipFill>
              <a:blip r:embed="rId8">
                <a:extLst>
                  <a:ext uri="{96DAC541-7B7A-43D3-8B79-37D633B846F1}">
                    <asvg:svgBlip xmlns:asvg="http://schemas.microsoft.com/office/drawing/2016/SVG/main" r:embed="rId9"/>
                  </a:ext>
                </a:extLst>
              </a:blip>
              <a:stretch>
                <a:fillRect r="-97859"/>
              </a:stretch>
            </a:blipFill>
          </p:spPr>
        </p:sp>
        <p:grpSp>
          <p:nvGrpSpPr>
            <p:cNvPr id="15" name="Group 15"/>
            <p:cNvGrpSpPr/>
            <p:nvPr/>
          </p:nvGrpSpPr>
          <p:grpSpPr>
            <a:xfrm rot="5479037">
              <a:off x="2037169" y="2563110"/>
              <a:ext cx="774035" cy="1166780"/>
              <a:chOff x="0" y="0"/>
              <a:chExt cx="539207" cy="812800"/>
            </a:xfrm>
          </p:grpSpPr>
          <p:sp>
            <p:nvSpPr>
              <p:cNvPr id="16" name="Freeform 16"/>
              <p:cNvSpPr/>
              <p:nvPr/>
            </p:nvSpPr>
            <p:spPr>
              <a:xfrm>
                <a:off x="0" y="0"/>
                <a:ext cx="539207" cy="812800"/>
              </a:xfrm>
              <a:custGeom>
                <a:avLst/>
                <a:gdLst/>
                <a:ahLst/>
                <a:cxnLst/>
                <a:rect l="l" t="t" r="r" b="b"/>
                <a:pathLst>
                  <a:path w="539207" h="81280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id="17" name="TextBox 17"/>
              <p:cNvSpPr txBox="1"/>
              <p:nvPr/>
            </p:nvSpPr>
            <p:spPr>
              <a:xfrm>
                <a:off x="50551" y="38100"/>
                <a:ext cx="438106" cy="698500"/>
              </a:xfrm>
              <a:prstGeom prst="rect">
                <a:avLst/>
              </a:prstGeom>
            </p:spPr>
            <p:txBody>
              <a:bodyPr lIns="46109" tIns="46109" rIns="46109" bIns="46109" rtlCol="0" anchor="ctr"/>
              <a:lstStyle/>
              <a:p>
                <a:pPr algn="ctr">
                  <a:lnSpc>
                    <a:spcPts val="3360"/>
                  </a:lnSpc>
                </a:pPr>
                <a:endParaRPr/>
              </a:p>
            </p:txBody>
          </p:sp>
        </p:grpSp>
        <p:grpSp>
          <p:nvGrpSpPr>
            <p:cNvPr id="18" name="Group 18"/>
            <p:cNvGrpSpPr/>
            <p:nvPr/>
          </p:nvGrpSpPr>
          <p:grpSpPr>
            <a:xfrm rot="-10252357">
              <a:off x="2536875" y="3893313"/>
              <a:ext cx="660845" cy="1023292"/>
              <a:chOff x="0" y="0"/>
              <a:chExt cx="556656" cy="861959"/>
            </a:xfrm>
          </p:grpSpPr>
          <p:sp>
            <p:nvSpPr>
              <p:cNvPr id="19" name="Freeform 19"/>
              <p:cNvSpPr/>
              <p:nvPr/>
            </p:nvSpPr>
            <p:spPr>
              <a:xfrm>
                <a:off x="0" y="0"/>
                <a:ext cx="556656" cy="861959"/>
              </a:xfrm>
              <a:custGeom>
                <a:avLst/>
                <a:gdLst/>
                <a:ahLst/>
                <a:cxnLst/>
                <a:rect l="l" t="t" r="r" b="b"/>
                <a:pathLst>
                  <a:path w="556656" h="861959">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id="20" name="TextBox 20"/>
              <p:cNvSpPr txBox="1"/>
              <p:nvPr/>
            </p:nvSpPr>
            <p:spPr>
              <a:xfrm>
                <a:off x="52187" y="42709"/>
                <a:ext cx="452283" cy="738442"/>
              </a:xfrm>
              <a:prstGeom prst="rect">
                <a:avLst/>
              </a:prstGeom>
            </p:spPr>
            <p:txBody>
              <a:bodyPr lIns="46109" tIns="46109" rIns="46109" bIns="46109" rtlCol="0" anchor="ctr"/>
              <a:lstStyle/>
              <a:p>
                <a:pPr algn="ctr">
                  <a:lnSpc>
                    <a:spcPts val="3360"/>
                  </a:lnSpc>
                </a:pPr>
                <a:endParaRPr/>
              </a:p>
            </p:txBody>
          </p:sp>
        </p:grpSp>
        <p:grpSp>
          <p:nvGrpSpPr>
            <p:cNvPr id="21" name="Group 21"/>
            <p:cNvGrpSpPr/>
            <p:nvPr/>
          </p:nvGrpSpPr>
          <p:grpSpPr>
            <a:xfrm rot="-549653">
              <a:off x="1654688" y="3898035"/>
              <a:ext cx="664887" cy="1018071"/>
              <a:chOff x="0" y="0"/>
              <a:chExt cx="556656" cy="852348"/>
            </a:xfrm>
          </p:grpSpPr>
          <p:sp>
            <p:nvSpPr>
              <p:cNvPr id="22" name="Freeform 22"/>
              <p:cNvSpPr/>
              <p:nvPr/>
            </p:nvSpPr>
            <p:spPr>
              <a:xfrm>
                <a:off x="0" y="0"/>
                <a:ext cx="556656" cy="852348"/>
              </a:xfrm>
              <a:custGeom>
                <a:avLst/>
                <a:gdLst/>
                <a:ahLst/>
                <a:cxnLst/>
                <a:rect l="l" t="t" r="r" b="b"/>
                <a:pathLst>
                  <a:path w="556656" h="852348">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id="23" name="TextBox 23"/>
              <p:cNvSpPr txBox="1"/>
              <p:nvPr/>
            </p:nvSpPr>
            <p:spPr>
              <a:xfrm>
                <a:off x="52187" y="41808"/>
                <a:ext cx="452283" cy="730633"/>
              </a:xfrm>
              <a:prstGeom prst="rect">
                <a:avLst/>
              </a:prstGeom>
            </p:spPr>
            <p:txBody>
              <a:bodyPr lIns="46109" tIns="46109" rIns="46109" bIns="46109" rtlCol="0" anchor="ctr"/>
              <a:lstStyle/>
              <a:p>
                <a:pPr algn="ctr">
                  <a:lnSpc>
                    <a:spcPts val="3360"/>
                  </a:lnSpc>
                </a:pPr>
                <a:endParaRPr/>
              </a:p>
            </p:txBody>
          </p:sp>
        </p:grpSp>
        <p:grpSp>
          <p:nvGrpSpPr>
            <p:cNvPr id="24" name="Group 24"/>
            <p:cNvGrpSpPr/>
            <p:nvPr/>
          </p:nvGrpSpPr>
          <p:grpSpPr>
            <a:xfrm>
              <a:off x="2340308" y="3036586"/>
              <a:ext cx="168214" cy="251491"/>
              <a:chOff x="0" y="0"/>
              <a:chExt cx="799400" cy="1195156"/>
            </a:xfrm>
          </p:grpSpPr>
          <p:sp>
            <p:nvSpPr>
              <p:cNvPr id="25" name="Freeform 25"/>
              <p:cNvSpPr/>
              <p:nvPr/>
            </p:nvSpPr>
            <p:spPr>
              <a:xfrm>
                <a:off x="0" y="0"/>
                <a:ext cx="799400" cy="1195156"/>
              </a:xfrm>
              <a:custGeom>
                <a:avLst/>
                <a:gdLst/>
                <a:ahLst/>
                <a:cxnLst/>
                <a:rect l="l" t="t" r="r" b="b"/>
                <a:pathLst>
                  <a:path w="799400" h="1195156">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id="26" name="TextBox 26"/>
              <p:cNvSpPr txBox="1"/>
              <p:nvPr/>
            </p:nvSpPr>
            <p:spPr>
              <a:xfrm>
                <a:off x="74944" y="64421"/>
                <a:ext cx="649513" cy="1018689"/>
              </a:xfrm>
              <a:prstGeom prst="rect">
                <a:avLst/>
              </a:prstGeom>
            </p:spPr>
            <p:txBody>
              <a:bodyPr lIns="50800" tIns="50800" rIns="50800" bIns="50800" rtlCol="0" anchor="ctr"/>
              <a:lstStyle/>
              <a:p>
                <a:pPr algn="ctr">
                  <a:lnSpc>
                    <a:spcPts val="2520"/>
                  </a:lnSpc>
                </a:pPr>
                <a:endParaRPr/>
              </a:p>
            </p:txBody>
          </p:sp>
        </p:grpSp>
        <p:grpSp>
          <p:nvGrpSpPr>
            <p:cNvPr id="27" name="Group 27"/>
            <p:cNvGrpSpPr/>
            <p:nvPr/>
          </p:nvGrpSpPr>
          <p:grpSpPr>
            <a:xfrm>
              <a:off x="2397685" y="3136562"/>
              <a:ext cx="51539" cy="51539"/>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id="29" name="TextBox 29"/>
              <p:cNvSpPr txBox="1"/>
              <p:nvPr/>
            </p:nvSpPr>
            <p:spPr>
              <a:xfrm>
                <a:off x="76200" y="28575"/>
                <a:ext cx="660400" cy="708025"/>
              </a:xfrm>
              <a:prstGeom prst="rect">
                <a:avLst/>
              </a:prstGeom>
            </p:spPr>
            <p:txBody>
              <a:bodyPr lIns="50800" tIns="50800" rIns="50800" bIns="50800" rtlCol="0" anchor="ctr"/>
              <a:lstStyle/>
              <a:p>
                <a:pPr algn="ctr">
                  <a:lnSpc>
                    <a:spcPts val="2520"/>
                  </a:lnSpc>
                </a:pPr>
                <a:endParaRPr/>
              </a:p>
            </p:txBody>
          </p:sp>
        </p:gr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Identifying Injection Site</a:t>
            </a:r>
          </a:p>
        </p:txBody>
      </p:sp>
      <p:sp>
        <p:nvSpPr>
          <p:cNvPr id="9" name="TextBox 9"/>
          <p:cNvSpPr txBox="1"/>
          <p:nvPr/>
        </p:nvSpPr>
        <p:spPr>
          <a:xfrm>
            <a:off x="5094588" y="2829405"/>
            <a:ext cx="12164712" cy="6938088"/>
          </a:xfrm>
          <a:prstGeom prst="rect">
            <a:avLst/>
          </a:prstGeom>
        </p:spPr>
        <p:txBody>
          <a:bodyPr lIns="0" tIns="0" rIns="0" bIns="0" rtlCol="0" anchor="t">
            <a:spAutoFit/>
          </a:bodyPr>
          <a:lstStyle/>
          <a:p>
            <a:pPr algn="l">
              <a:lnSpc>
                <a:spcPts val="3692"/>
              </a:lnSpc>
            </a:pPr>
            <a:r>
              <a:rPr lang="en-US" sz="3326">
                <a:solidFill>
                  <a:srgbClr val="000000"/>
                </a:solidFill>
                <a:latin typeface="Open Sans"/>
                <a:ea typeface="Open Sans"/>
                <a:cs typeface="Open Sans"/>
                <a:sym typeface="Open Sans"/>
              </a:rPr>
              <a:t>Providers should choose the location in consultation with the client so that the client’s preferences are considered. The injection location chosen should also allow for pinching enough skin to properly inject the solution subcutaneously. Since injecting in the dermis layer of the skin must be avoided, the area with more body fat (and skin to pinch) may be preferrable. For instance, if the abdomen has more fatty tissue that can be pinched than the thigh, the abdominal area may be a more ideal choice.</a:t>
            </a:r>
          </a:p>
          <a:p>
            <a:pPr algn="l">
              <a:lnSpc>
                <a:spcPts val="3692"/>
              </a:lnSpc>
            </a:pPr>
            <a:endParaRPr lang="en-US" sz="3326">
              <a:solidFill>
                <a:srgbClr val="000000"/>
              </a:solidFill>
              <a:latin typeface="Open Sans"/>
              <a:ea typeface="Open Sans"/>
              <a:cs typeface="Open Sans"/>
              <a:sym typeface="Open Sans"/>
            </a:endParaRPr>
          </a:p>
          <a:p>
            <a:pPr algn="l">
              <a:lnSpc>
                <a:spcPts val="3692"/>
              </a:lnSpc>
            </a:pPr>
            <a:r>
              <a:rPr lang="en-US" sz="3326">
                <a:solidFill>
                  <a:srgbClr val="000000"/>
                </a:solidFill>
                <a:latin typeface="Open Sans"/>
                <a:ea typeface="Open Sans"/>
                <a:cs typeface="Open Sans"/>
                <a:sym typeface="Open Sans"/>
              </a:rPr>
              <a:t>The following injection steps should be completed once the injection site has been determined. As with other types of injections, clean the target area for injection by wiping with an alcohol wipe, using appropriate aseptic technique.</a:t>
            </a:r>
          </a:p>
          <a:p>
            <a:pPr algn="l">
              <a:lnSpc>
                <a:spcPts val="3692"/>
              </a:lnSpc>
            </a:pPr>
            <a:endParaRPr lang="en-US" sz="3326">
              <a:solidFill>
                <a:srgbClr val="000000"/>
              </a:solidFill>
              <a:latin typeface="Open Sans"/>
              <a:ea typeface="Open Sans"/>
              <a:cs typeface="Open Sans"/>
              <a:sym typeface="Open Sans"/>
            </a:endParaRPr>
          </a:p>
        </p:txBody>
      </p:sp>
      <p:grpSp>
        <p:nvGrpSpPr>
          <p:cNvPr id="10" name="Group 10"/>
          <p:cNvGrpSpPr/>
          <p:nvPr/>
        </p:nvGrpSpPr>
        <p:grpSpPr>
          <a:xfrm>
            <a:off x="964364" y="3938059"/>
            <a:ext cx="3596527" cy="5320241"/>
            <a:chOff x="0" y="0"/>
            <a:chExt cx="4795370" cy="7093654"/>
          </a:xfrm>
        </p:grpSpPr>
        <p:grpSp>
          <p:nvGrpSpPr>
            <p:cNvPr id="11" name="Group 11"/>
            <p:cNvGrpSpPr/>
            <p:nvPr/>
          </p:nvGrpSpPr>
          <p:grpSpPr>
            <a:xfrm>
              <a:off x="0" y="0"/>
              <a:ext cx="4795370" cy="7093654"/>
              <a:chOff x="0" y="0"/>
              <a:chExt cx="1074385" cy="1589308"/>
            </a:xfrm>
          </p:grpSpPr>
          <p:sp>
            <p:nvSpPr>
              <p:cNvPr id="12" name="Freeform 12"/>
              <p:cNvSpPr/>
              <p:nvPr/>
            </p:nvSpPr>
            <p:spPr>
              <a:xfrm>
                <a:off x="0" y="0"/>
                <a:ext cx="1074385" cy="1589308"/>
              </a:xfrm>
              <a:custGeom>
                <a:avLst/>
                <a:gdLst/>
                <a:ahLst/>
                <a:cxnLst/>
                <a:rect l="l" t="t" r="r" b="b"/>
                <a:pathLst>
                  <a:path w="1074385" h="1589308">
                    <a:moveTo>
                      <a:pt x="107605" y="0"/>
                    </a:moveTo>
                    <a:lnTo>
                      <a:pt x="966780" y="0"/>
                    </a:lnTo>
                    <a:cubicBezTo>
                      <a:pt x="995319" y="0"/>
                      <a:pt x="1022689" y="11337"/>
                      <a:pt x="1042869" y="31517"/>
                    </a:cubicBezTo>
                    <a:cubicBezTo>
                      <a:pt x="1063049" y="51697"/>
                      <a:pt x="1074385" y="79066"/>
                      <a:pt x="1074385" y="107605"/>
                    </a:cubicBezTo>
                    <a:lnTo>
                      <a:pt x="1074385" y="1481703"/>
                    </a:lnTo>
                    <a:cubicBezTo>
                      <a:pt x="1074385" y="1541131"/>
                      <a:pt x="1026209" y="1589308"/>
                      <a:pt x="966780" y="1589308"/>
                    </a:cubicBezTo>
                    <a:lnTo>
                      <a:pt x="107605" y="1589308"/>
                    </a:lnTo>
                    <a:cubicBezTo>
                      <a:pt x="79066" y="1589308"/>
                      <a:pt x="51697" y="1577971"/>
                      <a:pt x="31517" y="1557791"/>
                    </a:cubicBezTo>
                    <a:cubicBezTo>
                      <a:pt x="11337" y="1537611"/>
                      <a:pt x="0" y="1510241"/>
                      <a:pt x="0" y="1481703"/>
                    </a:cubicBezTo>
                    <a:lnTo>
                      <a:pt x="0" y="107605"/>
                    </a:lnTo>
                    <a:cubicBezTo>
                      <a:pt x="0" y="79066"/>
                      <a:pt x="11337" y="51697"/>
                      <a:pt x="31517" y="31517"/>
                    </a:cubicBezTo>
                    <a:cubicBezTo>
                      <a:pt x="51697" y="11337"/>
                      <a:pt x="79066" y="0"/>
                      <a:pt x="107605" y="0"/>
                    </a:cubicBezTo>
                    <a:close/>
                  </a:path>
                </a:pathLst>
              </a:custGeom>
              <a:solidFill>
                <a:srgbClr val="FE6C39">
                  <a:alpha val="51765"/>
                </a:srgbClr>
              </a:solidFill>
            </p:spPr>
          </p:sp>
          <p:sp>
            <p:nvSpPr>
              <p:cNvPr id="13" name="TextBox 13"/>
              <p:cNvSpPr txBox="1"/>
              <p:nvPr/>
            </p:nvSpPr>
            <p:spPr>
              <a:xfrm>
                <a:off x="0" y="-28575"/>
                <a:ext cx="1074385" cy="1617883"/>
              </a:xfrm>
              <a:prstGeom prst="rect">
                <a:avLst/>
              </a:prstGeom>
            </p:spPr>
            <p:txBody>
              <a:bodyPr lIns="45062" tIns="45062" rIns="45062" bIns="45062" rtlCol="0" anchor="ctr"/>
              <a:lstStyle/>
              <a:p>
                <a:pPr algn="ctr">
                  <a:lnSpc>
                    <a:spcPts val="2123"/>
                  </a:lnSpc>
                </a:pPr>
                <a:endParaRPr/>
              </a:p>
            </p:txBody>
          </p:sp>
        </p:grpSp>
        <p:sp>
          <p:nvSpPr>
            <p:cNvPr id="14" name="Freeform 14"/>
            <p:cNvSpPr/>
            <p:nvPr/>
          </p:nvSpPr>
          <p:spPr>
            <a:xfrm>
              <a:off x="1256694" y="523852"/>
              <a:ext cx="2675792" cy="6397950"/>
            </a:xfrm>
            <a:custGeom>
              <a:avLst/>
              <a:gdLst/>
              <a:ahLst/>
              <a:cxnLst/>
              <a:rect l="l" t="t" r="r" b="b"/>
              <a:pathLst>
                <a:path w="2675792" h="6397950">
                  <a:moveTo>
                    <a:pt x="0" y="0"/>
                  </a:moveTo>
                  <a:lnTo>
                    <a:pt x="2675792" y="0"/>
                  </a:lnTo>
                  <a:lnTo>
                    <a:pt x="2675792" y="6397951"/>
                  </a:lnTo>
                  <a:lnTo>
                    <a:pt x="0" y="6397951"/>
                  </a:lnTo>
                  <a:lnTo>
                    <a:pt x="0" y="0"/>
                  </a:lnTo>
                  <a:close/>
                </a:path>
              </a:pathLst>
            </a:custGeom>
            <a:blipFill>
              <a:blip r:embed="rId8">
                <a:extLst>
                  <a:ext uri="{96DAC541-7B7A-43D3-8B79-37D633B846F1}">
                    <asvg:svgBlip xmlns:asvg="http://schemas.microsoft.com/office/drawing/2016/SVG/main" r:embed="rId9"/>
                  </a:ext>
                </a:extLst>
              </a:blip>
              <a:stretch>
                <a:fillRect r="-97859"/>
              </a:stretch>
            </a:blipFill>
          </p:spPr>
        </p:sp>
        <p:grpSp>
          <p:nvGrpSpPr>
            <p:cNvPr id="15" name="Group 15"/>
            <p:cNvGrpSpPr/>
            <p:nvPr/>
          </p:nvGrpSpPr>
          <p:grpSpPr>
            <a:xfrm rot="5479037">
              <a:off x="2037169" y="2563110"/>
              <a:ext cx="774035" cy="1166780"/>
              <a:chOff x="0" y="0"/>
              <a:chExt cx="539207" cy="812800"/>
            </a:xfrm>
          </p:grpSpPr>
          <p:sp>
            <p:nvSpPr>
              <p:cNvPr id="16" name="Freeform 16"/>
              <p:cNvSpPr/>
              <p:nvPr/>
            </p:nvSpPr>
            <p:spPr>
              <a:xfrm>
                <a:off x="0" y="0"/>
                <a:ext cx="539207" cy="812800"/>
              </a:xfrm>
              <a:custGeom>
                <a:avLst/>
                <a:gdLst/>
                <a:ahLst/>
                <a:cxnLst/>
                <a:rect l="l" t="t" r="r" b="b"/>
                <a:pathLst>
                  <a:path w="539207" h="812800">
                    <a:moveTo>
                      <a:pt x="269604" y="0"/>
                    </a:moveTo>
                    <a:cubicBezTo>
                      <a:pt x="120706" y="0"/>
                      <a:pt x="0" y="181951"/>
                      <a:pt x="0" y="406400"/>
                    </a:cubicBezTo>
                    <a:cubicBezTo>
                      <a:pt x="0" y="630849"/>
                      <a:pt x="120706" y="812800"/>
                      <a:pt x="269604" y="812800"/>
                    </a:cubicBezTo>
                    <a:cubicBezTo>
                      <a:pt x="418501" y="812800"/>
                      <a:pt x="539207" y="630849"/>
                      <a:pt x="539207" y="406400"/>
                    </a:cubicBezTo>
                    <a:cubicBezTo>
                      <a:pt x="539207" y="181951"/>
                      <a:pt x="418501" y="0"/>
                      <a:pt x="269604" y="0"/>
                    </a:cubicBezTo>
                    <a:close/>
                  </a:path>
                </a:pathLst>
              </a:custGeom>
              <a:solidFill>
                <a:srgbClr val="A93291"/>
              </a:solidFill>
            </p:spPr>
          </p:sp>
          <p:sp>
            <p:nvSpPr>
              <p:cNvPr id="17" name="TextBox 17"/>
              <p:cNvSpPr txBox="1"/>
              <p:nvPr/>
            </p:nvSpPr>
            <p:spPr>
              <a:xfrm>
                <a:off x="50551" y="38100"/>
                <a:ext cx="438106" cy="698500"/>
              </a:xfrm>
              <a:prstGeom prst="rect">
                <a:avLst/>
              </a:prstGeom>
            </p:spPr>
            <p:txBody>
              <a:bodyPr lIns="46109" tIns="46109" rIns="46109" bIns="46109" rtlCol="0" anchor="ctr"/>
              <a:lstStyle/>
              <a:p>
                <a:pPr algn="ctr">
                  <a:lnSpc>
                    <a:spcPts val="3360"/>
                  </a:lnSpc>
                </a:pPr>
                <a:endParaRPr/>
              </a:p>
            </p:txBody>
          </p:sp>
        </p:grpSp>
        <p:grpSp>
          <p:nvGrpSpPr>
            <p:cNvPr id="18" name="Group 18"/>
            <p:cNvGrpSpPr/>
            <p:nvPr/>
          </p:nvGrpSpPr>
          <p:grpSpPr>
            <a:xfrm rot="-10252357">
              <a:off x="2536875" y="3893313"/>
              <a:ext cx="660845" cy="1023292"/>
              <a:chOff x="0" y="0"/>
              <a:chExt cx="556656" cy="861959"/>
            </a:xfrm>
          </p:grpSpPr>
          <p:sp>
            <p:nvSpPr>
              <p:cNvPr id="19" name="Freeform 19"/>
              <p:cNvSpPr/>
              <p:nvPr/>
            </p:nvSpPr>
            <p:spPr>
              <a:xfrm>
                <a:off x="0" y="0"/>
                <a:ext cx="556656" cy="861959"/>
              </a:xfrm>
              <a:custGeom>
                <a:avLst/>
                <a:gdLst/>
                <a:ahLst/>
                <a:cxnLst/>
                <a:rect l="l" t="t" r="r" b="b"/>
                <a:pathLst>
                  <a:path w="556656" h="861959">
                    <a:moveTo>
                      <a:pt x="278328" y="0"/>
                    </a:moveTo>
                    <a:cubicBezTo>
                      <a:pt x="124612" y="0"/>
                      <a:pt x="0" y="192956"/>
                      <a:pt x="0" y="430980"/>
                    </a:cubicBezTo>
                    <a:cubicBezTo>
                      <a:pt x="0" y="669003"/>
                      <a:pt x="124612" y="861959"/>
                      <a:pt x="278328" y="861959"/>
                    </a:cubicBezTo>
                    <a:cubicBezTo>
                      <a:pt x="432044" y="861959"/>
                      <a:pt x="556656" y="669003"/>
                      <a:pt x="556656" y="430980"/>
                    </a:cubicBezTo>
                    <a:cubicBezTo>
                      <a:pt x="556656" y="192956"/>
                      <a:pt x="432044" y="0"/>
                      <a:pt x="278328" y="0"/>
                    </a:cubicBezTo>
                    <a:close/>
                  </a:path>
                </a:pathLst>
              </a:custGeom>
              <a:solidFill>
                <a:srgbClr val="A93291"/>
              </a:solidFill>
            </p:spPr>
          </p:sp>
          <p:sp>
            <p:nvSpPr>
              <p:cNvPr id="20" name="TextBox 20"/>
              <p:cNvSpPr txBox="1"/>
              <p:nvPr/>
            </p:nvSpPr>
            <p:spPr>
              <a:xfrm>
                <a:off x="52187" y="42709"/>
                <a:ext cx="452283" cy="738442"/>
              </a:xfrm>
              <a:prstGeom prst="rect">
                <a:avLst/>
              </a:prstGeom>
            </p:spPr>
            <p:txBody>
              <a:bodyPr lIns="46109" tIns="46109" rIns="46109" bIns="46109" rtlCol="0" anchor="ctr"/>
              <a:lstStyle/>
              <a:p>
                <a:pPr algn="ctr">
                  <a:lnSpc>
                    <a:spcPts val="3360"/>
                  </a:lnSpc>
                </a:pPr>
                <a:endParaRPr/>
              </a:p>
            </p:txBody>
          </p:sp>
        </p:grpSp>
        <p:grpSp>
          <p:nvGrpSpPr>
            <p:cNvPr id="21" name="Group 21"/>
            <p:cNvGrpSpPr/>
            <p:nvPr/>
          </p:nvGrpSpPr>
          <p:grpSpPr>
            <a:xfrm rot="-549653">
              <a:off x="1654688" y="3898035"/>
              <a:ext cx="664887" cy="1018071"/>
              <a:chOff x="0" y="0"/>
              <a:chExt cx="556656" cy="852348"/>
            </a:xfrm>
          </p:grpSpPr>
          <p:sp>
            <p:nvSpPr>
              <p:cNvPr id="22" name="Freeform 22"/>
              <p:cNvSpPr/>
              <p:nvPr/>
            </p:nvSpPr>
            <p:spPr>
              <a:xfrm>
                <a:off x="0" y="0"/>
                <a:ext cx="556656" cy="852348"/>
              </a:xfrm>
              <a:custGeom>
                <a:avLst/>
                <a:gdLst/>
                <a:ahLst/>
                <a:cxnLst/>
                <a:rect l="l" t="t" r="r" b="b"/>
                <a:pathLst>
                  <a:path w="556656" h="852348">
                    <a:moveTo>
                      <a:pt x="278328" y="0"/>
                    </a:moveTo>
                    <a:cubicBezTo>
                      <a:pt x="124612" y="0"/>
                      <a:pt x="0" y="190805"/>
                      <a:pt x="0" y="426174"/>
                    </a:cubicBezTo>
                    <a:cubicBezTo>
                      <a:pt x="0" y="661543"/>
                      <a:pt x="124612" y="852348"/>
                      <a:pt x="278328" y="852348"/>
                    </a:cubicBezTo>
                    <a:cubicBezTo>
                      <a:pt x="432044" y="852348"/>
                      <a:pt x="556656" y="661543"/>
                      <a:pt x="556656" y="426174"/>
                    </a:cubicBezTo>
                    <a:cubicBezTo>
                      <a:pt x="556656" y="190805"/>
                      <a:pt x="432044" y="0"/>
                      <a:pt x="278328" y="0"/>
                    </a:cubicBezTo>
                    <a:close/>
                  </a:path>
                </a:pathLst>
              </a:custGeom>
              <a:solidFill>
                <a:srgbClr val="A93291"/>
              </a:solidFill>
            </p:spPr>
          </p:sp>
          <p:sp>
            <p:nvSpPr>
              <p:cNvPr id="23" name="TextBox 23"/>
              <p:cNvSpPr txBox="1"/>
              <p:nvPr/>
            </p:nvSpPr>
            <p:spPr>
              <a:xfrm>
                <a:off x="52187" y="41808"/>
                <a:ext cx="452283" cy="730633"/>
              </a:xfrm>
              <a:prstGeom prst="rect">
                <a:avLst/>
              </a:prstGeom>
            </p:spPr>
            <p:txBody>
              <a:bodyPr lIns="46109" tIns="46109" rIns="46109" bIns="46109" rtlCol="0" anchor="ctr"/>
              <a:lstStyle/>
              <a:p>
                <a:pPr algn="ctr">
                  <a:lnSpc>
                    <a:spcPts val="3360"/>
                  </a:lnSpc>
                </a:pPr>
                <a:endParaRPr/>
              </a:p>
            </p:txBody>
          </p:sp>
        </p:grpSp>
        <p:grpSp>
          <p:nvGrpSpPr>
            <p:cNvPr id="24" name="Group 24"/>
            <p:cNvGrpSpPr/>
            <p:nvPr/>
          </p:nvGrpSpPr>
          <p:grpSpPr>
            <a:xfrm>
              <a:off x="2340308" y="3036586"/>
              <a:ext cx="168214" cy="251491"/>
              <a:chOff x="0" y="0"/>
              <a:chExt cx="799400" cy="1195156"/>
            </a:xfrm>
          </p:grpSpPr>
          <p:sp>
            <p:nvSpPr>
              <p:cNvPr id="25" name="Freeform 25"/>
              <p:cNvSpPr/>
              <p:nvPr/>
            </p:nvSpPr>
            <p:spPr>
              <a:xfrm>
                <a:off x="0" y="0"/>
                <a:ext cx="799400" cy="1195156"/>
              </a:xfrm>
              <a:custGeom>
                <a:avLst/>
                <a:gdLst/>
                <a:ahLst/>
                <a:cxnLst/>
                <a:rect l="l" t="t" r="r" b="b"/>
                <a:pathLst>
                  <a:path w="799400" h="1195156">
                    <a:moveTo>
                      <a:pt x="399700" y="0"/>
                    </a:moveTo>
                    <a:cubicBezTo>
                      <a:pt x="178952" y="0"/>
                      <a:pt x="0" y="267545"/>
                      <a:pt x="0" y="597578"/>
                    </a:cubicBezTo>
                    <a:cubicBezTo>
                      <a:pt x="0" y="927611"/>
                      <a:pt x="178952" y="1195156"/>
                      <a:pt x="399700" y="1195156"/>
                    </a:cubicBezTo>
                    <a:cubicBezTo>
                      <a:pt x="620448" y="1195156"/>
                      <a:pt x="799400" y="927611"/>
                      <a:pt x="799400" y="597578"/>
                    </a:cubicBezTo>
                    <a:cubicBezTo>
                      <a:pt x="799400" y="267545"/>
                      <a:pt x="620448" y="0"/>
                      <a:pt x="399700" y="0"/>
                    </a:cubicBezTo>
                    <a:close/>
                  </a:path>
                </a:pathLst>
              </a:custGeom>
              <a:solidFill>
                <a:srgbClr val="FFFFFF"/>
              </a:solidFill>
            </p:spPr>
          </p:sp>
          <p:sp>
            <p:nvSpPr>
              <p:cNvPr id="26" name="TextBox 26"/>
              <p:cNvSpPr txBox="1"/>
              <p:nvPr/>
            </p:nvSpPr>
            <p:spPr>
              <a:xfrm>
                <a:off x="74944" y="64421"/>
                <a:ext cx="649513" cy="1018689"/>
              </a:xfrm>
              <a:prstGeom prst="rect">
                <a:avLst/>
              </a:prstGeom>
            </p:spPr>
            <p:txBody>
              <a:bodyPr lIns="50800" tIns="50800" rIns="50800" bIns="50800" rtlCol="0" anchor="ctr"/>
              <a:lstStyle/>
              <a:p>
                <a:pPr algn="ctr">
                  <a:lnSpc>
                    <a:spcPts val="2520"/>
                  </a:lnSpc>
                </a:pPr>
                <a:endParaRPr/>
              </a:p>
            </p:txBody>
          </p:sp>
        </p:grpSp>
        <p:grpSp>
          <p:nvGrpSpPr>
            <p:cNvPr id="27" name="Group 27"/>
            <p:cNvGrpSpPr/>
            <p:nvPr/>
          </p:nvGrpSpPr>
          <p:grpSpPr>
            <a:xfrm>
              <a:off x="2397685" y="3136562"/>
              <a:ext cx="51539" cy="51539"/>
              <a:chOff x="0" y="0"/>
              <a:chExt cx="812800" cy="812800"/>
            </a:xfrm>
          </p:grpSpPr>
          <p:sp>
            <p:nvSpPr>
              <p:cNvPr id="28" name="Freeform 28"/>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A93291"/>
              </a:solidFill>
            </p:spPr>
          </p:sp>
          <p:sp>
            <p:nvSpPr>
              <p:cNvPr id="29" name="TextBox 29"/>
              <p:cNvSpPr txBox="1"/>
              <p:nvPr/>
            </p:nvSpPr>
            <p:spPr>
              <a:xfrm>
                <a:off x="76200" y="28575"/>
                <a:ext cx="660400" cy="708025"/>
              </a:xfrm>
              <a:prstGeom prst="rect">
                <a:avLst/>
              </a:prstGeom>
            </p:spPr>
            <p:txBody>
              <a:bodyPr lIns="50800" tIns="50800" rIns="50800" bIns="50800" rtlCol="0" anchor="ctr"/>
              <a:lstStyle/>
              <a:p>
                <a:pPr algn="ctr">
                  <a:lnSpc>
                    <a:spcPts val="2520"/>
                  </a:lnSpc>
                </a:pPr>
                <a:endParaRPr/>
              </a:p>
            </p:txBody>
          </p:sp>
        </p:grpSp>
      </p:gr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767424" y="4947020"/>
            <a:ext cx="4872496" cy="3544007"/>
            <a:chOff x="0" y="0"/>
            <a:chExt cx="753072" cy="547747"/>
          </a:xfrm>
        </p:grpSpPr>
        <p:sp>
          <p:nvSpPr>
            <p:cNvPr id="9" name="Freeform 9"/>
            <p:cNvSpPr/>
            <p:nvPr/>
          </p:nvSpPr>
          <p:spPr>
            <a:xfrm>
              <a:off x="0" y="0"/>
              <a:ext cx="753072" cy="547747"/>
            </a:xfrm>
            <a:custGeom>
              <a:avLst/>
              <a:gdLst/>
              <a:ahLst/>
              <a:cxnLst/>
              <a:rect l="l" t="t" r="r" b="b"/>
              <a:pathLst>
                <a:path w="753072" h="547747">
                  <a:moveTo>
                    <a:pt x="27011" y="0"/>
                  </a:moveTo>
                  <a:lnTo>
                    <a:pt x="726061" y="0"/>
                  </a:lnTo>
                  <a:cubicBezTo>
                    <a:pt x="740979" y="0"/>
                    <a:pt x="753072" y="12093"/>
                    <a:pt x="753072" y="27011"/>
                  </a:cubicBezTo>
                  <a:lnTo>
                    <a:pt x="753072" y="520735"/>
                  </a:lnTo>
                  <a:cubicBezTo>
                    <a:pt x="753072" y="527899"/>
                    <a:pt x="750226" y="534769"/>
                    <a:pt x="745161" y="539835"/>
                  </a:cubicBezTo>
                  <a:cubicBezTo>
                    <a:pt x="740095" y="544901"/>
                    <a:pt x="733225" y="547747"/>
                    <a:pt x="726061" y="547747"/>
                  </a:cubicBezTo>
                  <a:lnTo>
                    <a:pt x="27011" y="547747"/>
                  </a:lnTo>
                  <a:cubicBezTo>
                    <a:pt x="12093" y="547747"/>
                    <a:pt x="0" y="535653"/>
                    <a:pt x="0" y="520735"/>
                  </a:cubicBezTo>
                  <a:lnTo>
                    <a:pt x="0" y="27011"/>
                  </a:lnTo>
                  <a:cubicBezTo>
                    <a:pt x="0" y="19847"/>
                    <a:pt x="2846" y="12977"/>
                    <a:pt x="7911" y="7911"/>
                  </a:cubicBezTo>
                  <a:cubicBezTo>
                    <a:pt x="12977" y="2846"/>
                    <a:pt x="19847" y="0"/>
                    <a:pt x="27011" y="0"/>
                  </a:cubicBezTo>
                  <a:close/>
                </a:path>
              </a:pathLst>
            </a:custGeom>
            <a:blipFill>
              <a:blip r:embed="rId8"/>
              <a:stretch>
                <a:fillRect t="-12651" r="-56069"/>
              </a:stretch>
            </a:blipFill>
          </p:spPr>
        </p:sp>
      </p:grpSp>
      <p:sp>
        <p:nvSpPr>
          <p:cNvPr id="10" name="TextBox 10"/>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1" name="TextBox 11"/>
          <p:cNvSpPr txBox="1"/>
          <p:nvPr/>
        </p:nvSpPr>
        <p:spPr>
          <a:xfrm>
            <a:off x="3472396" y="2252825"/>
            <a:ext cx="7752517"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1: Injection Technique</a:t>
            </a:r>
          </a:p>
        </p:txBody>
      </p:sp>
      <p:sp>
        <p:nvSpPr>
          <p:cNvPr id="12" name="TextBox 12"/>
          <p:cNvSpPr txBox="1"/>
          <p:nvPr/>
        </p:nvSpPr>
        <p:spPr>
          <a:xfrm>
            <a:off x="6166250" y="3822195"/>
            <a:ext cx="11317446" cy="5822231"/>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Gently pinch a broad portion of skin at the injection site, as pinching may give more subcutaneous tissue to target for the injection (especially in clients with less subcutaneous tissue). </a:t>
            </a:r>
          </a:p>
          <a:p>
            <a:pPr algn="l">
              <a:lnSpc>
                <a:spcPts val="4220"/>
              </a:lnSpc>
            </a:pPr>
            <a:endParaRPr lang="en-US" sz="3801">
              <a:solidFill>
                <a:srgbClr val="000000"/>
              </a:solidFill>
              <a:latin typeface="Open Sans"/>
              <a:ea typeface="Open Sans"/>
              <a:cs typeface="Open Sans"/>
              <a:sym typeface="Open Sans"/>
            </a:endParaRPr>
          </a:p>
          <a:p>
            <a:pPr algn="l">
              <a:lnSpc>
                <a:spcPts val="4220"/>
              </a:lnSpc>
            </a:pPr>
            <a:r>
              <a:rPr lang="en-US" sz="3801">
                <a:solidFill>
                  <a:srgbClr val="000000"/>
                </a:solidFill>
                <a:latin typeface="Open Sans"/>
                <a:ea typeface="Open Sans"/>
                <a:cs typeface="Open Sans"/>
                <a:sym typeface="Open Sans"/>
              </a:rPr>
              <a:t>As noted earlier, it’s important the LEN solution is injected and forms a depot in subcutaneous tissue, not in the dermis of the skin. The pinching of skin should be gentle to avoid injecting into compressed tissue.</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1028700" y="3374416"/>
            <a:ext cx="3244848" cy="3222452"/>
            <a:chOff x="0" y="0"/>
            <a:chExt cx="551553" cy="547747"/>
          </a:xfrm>
        </p:grpSpPr>
        <p:sp>
          <p:nvSpPr>
            <p:cNvPr id="9" name="Freeform 9"/>
            <p:cNvSpPr/>
            <p:nvPr/>
          </p:nvSpPr>
          <p:spPr>
            <a:xfrm>
              <a:off x="0" y="0"/>
              <a:ext cx="551553" cy="547747"/>
            </a:xfrm>
            <a:custGeom>
              <a:avLst/>
              <a:gdLst/>
              <a:ahLst/>
              <a:cxnLst/>
              <a:rect l="l" t="t" r="r" b="b"/>
              <a:pathLst>
                <a:path w="551553" h="547747">
                  <a:moveTo>
                    <a:pt x="40560" y="0"/>
                  </a:moveTo>
                  <a:lnTo>
                    <a:pt x="510993" y="0"/>
                  </a:lnTo>
                  <a:cubicBezTo>
                    <a:pt x="521750" y="0"/>
                    <a:pt x="532067" y="4273"/>
                    <a:pt x="539674" y="11880"/>
                  </a:cubicBezTo>
                  <a:cubicBezTo>
                    <a:pt x="547280" y="19486"/>
                    <a:pt x="551553" y="29803"/>
                    <a:pt x="551553" y="40560"/>
                  </a:cubicBezTo>
                  <a:lnTo>
                    <a:pt x="551553" y="507186"/>
                  </a:lnTo>
                  <a:cubicBezTo>
                    <a:pt x="551553" y="517943"/>
                    <a:pt x="547280" y="528260"/>
                    <a:pt x="539674" y="535867"/>
                  </a:cubicBezTo>
                  <a:cubicBezTo>
                    <a:pt x="532067" y="543473"/>
                    <a:pt x="521750" y="547747"/>
                    <a:pt x="510993" y="547747"/>
                  </a:cubicBezTo>
                  <a:lnTo>
                    <a:pt x="40560" y="547747"/>
                  </a:lnTo>
                  <a:cubicBezTo>
                    <a:pt x="18160" y="547747"/>
                    <a:pt x="0" y="529587"/>
                    <a:pt x="0" y="507186"/>
                  </a:cubicBezTo>
                  <a:lnTo>
                    <a:pt x="0" y="40560"/>
                  </a:lnTo>
                  <a:cubicBezTo>
                    <a:pt x="0" y="18160"/>
                    <a:pt x="18160" y="0"/>
                    <a:pt x="40560" y="0"/>
                  </a:cubicBezTo>
                  <a:close/>
                </a:path>
              </a:pathLst>
            </a:custGeom>
            <a:blipFill>
              <a:blip r:embed="rId8"/>
              <a:stretch>
                <a:fillRect l="-51357" t="-2648" r="-62582" b="-11797"/>
              </a:stretch>
            </a:blipFill>
          </p:spPr>
        </p:sp>
      </p:grpSp>
      <p:grpSp>
        <p:nvGrpSpPr>
          <p:cNvPr id="10" name="Group 10"/>
          <p:cNvGrpSpPr/>
          <p:nvPr/>
        </p:nvGrpSpPr>
        <p:grpSpPr>
          <a:xfrm>
            <a:off x="1031559" y="6749268"/>
            <a:ext cx="3241989" cy="3219612"/>
            <a:chOff x="0" y="0"/>
            <a:chExt cx="551553" cy="547747"/>
          </a:xfrm>
        </p:grpSpPr>
        <p:sp>
          <p:nvSpPr>
            <p:cNvPr id="11" name="Freeform 11"/>
            <p:cNvSpPr/>
            <p:nvPr/>
          </p:nvSpPr>
          <p:spPr>
            <a:xfrm>
              <a:off x="0" y="0"/>
              <a:ext cx="551553" cy="547747"/>
            </a:xfrm>
            <a:custGeom>
              <a:avLst/>
              <a:gdLst/>
              <a:ahLst/>
              <a:cxnLst/>
              <a:rect l="l" t="t" r="r" b="b"/>
              <a:pathLst>
                <a:path w="551553" h="547747">
                  <a:moveTo>
                    <a:pt x="40596" y="0"/>
                  </a:moveTo>
                  <a:lnTo>
                    <a:pt x="510957" y="0"/>
                  </a:lnTo>
                  <a:cubicBezTo>
                    <a:pt x="521724" y="0"/>
                    <a:pt x="532050" y="4277"/>
                    <a:pt x="539663" y="11890"/>
                  </a:cubicBezTo>
                  <a:cubicBezTo>
                    <a:pt x="547276" y="19504"/>
                    <a:pt x="551553" y="29829"/>
                    <a:pt x="551553" y="40596"/>
                  </a:cubicBezTo>
                  <a:lnTo>
                    <a:pt x="551553" y="507150"/>
                  </a:lnTo>
                  <a:cubicBezTo>
                    <a:pt x="551553" y="517917"/>
                    <a:pt x="547276" y="528243"/>
                    <a:pt x="539663" y="535856"/>
                  </a:cubicBezTo>
                  <a:cubicBezTo>
                    <a:pt x="532050" y="543469"/>
                    <a:pt x="521724" y="547747"/>
                    <a:pt x="510957" y="547747"/>
                  </a:cubicBezTo>
                  <a:lnTo>
                    <a:pt x="40596" y="547747"/>
                  </a:lnTo>
                  <a:cubicBezTo>
                    <a:pt x="29829" y="547747"/>
                    <a:pt x="19504" y="543469"/>
                    <a:pt x="11890" y="535856"/>
                  </a:cubicBezTo>
                  <a:cubicBezTo>
                    <a:pt x="4277" y="528243"/>
                    <a:pt x="0" y="517917"/>
                    <a:pt x="0" y="507150"/>
                  </a:cubicBezTo>
                  <a:lnTo>
                    <a:pt x="0" y="40596"/>
                  </a:lnTo>
                  <a:cubicBezTo>
                    <a:pt x="0" y="29829"/>
                    <a:pt x="4277" y="19504"/>
                    <a:pt x="11890" y="11890"/>
                  </a:cubicBezTo>
                  <a:cubicBezTo>
                    <a:pt x="19504" y="4277"/>
                    <a:pt x="29829" y="0"/>
                    <a:pt x="40596" y="0"/>
                  </a:cubicBezTo>
                  <a:close/>
                </a:path>
              </a:pathLst>
            </a:custGeom>
            <a:blipFill>
              <a:blip r:embed="rId9"/>
              <a:stretch>
                <a:fillRect l="-11397" r="-11397"/>
              </a:stretch>
            </a:blipFill>
          </p:spPr>
        </p:sp>
      </p:grpSp>
      <p:sp>
        <p:nvSpPr>
          <p:cNvPr id="12" name="TextBox 12"/>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3" name="TextBox 13"/>
          <p:cNvSpPr txBox="1"/>
          <p:nvPr/>
        </p:nvSpPr>
        <p:spPr>
          <a:xfrm>
            <a:off x="3472396" y="2252825"/>
            <a:ext cx="7752517"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2: Injection Technique</a:t>
            </a:r>
          </a:p>
        </p:txBody>
      </p:sp>
      <p:sp>
        <p:nvSpPr>
          <p:cNvPr id="14" name="TextBox 14"/>
          <p:cNvSpPr txBox="1"/>
          <p:nvPr/>
        </p:nvSpPr>
        <p:spPr>
          <a:xfrm>
            <a:off x="4980874" y="3964010"/>
            <a:ext cx="11317446" cy="5294290"/>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At the apex of pinched skin, insert the needle fully. It is preferable for the needle to be inserted perpendicular (at a 90° angle) to the skin, in clients with adequate subcutaneous tissue. </a:t>
            </a:r>
          </a:p>
          <a:p>
            <a:pPr algn="l">
              <a:lnSpc>
                <a:spcPts val="4220"/>
              </a:lnSpc>
            </a:pPr>
            <a:endParaRPr lang="en-US" sz="3801">
              <a:solidFill>
                <a:srgbClr val="000000"/>
              </a:solidFill>
              <a:latin typeface="Open Sans"/>
              <a:ea typeface="Open Sans"/>
              <a:cs typeface="Open Sans"/>
              <a:sym typeface="Open Sans"/>
            </a:endParaRPr>
          </a:p>
          <a:p>
            <a:pPr algn="l">
              <a:lnSpc>
                <a:spcPts val="4220"/>
              </a:lnSpc>
            </a:pPr>
            <a:endParaRPr lang="en-US" sz="3801">
              <a:solidFill>
                <a:srgbClr val="000000"/>
              </a:solidFill>
              <a:latin typeface="Open Sans"/>
              <a:ea typeface="Open Sans"/>
              <a:cs typeface="Open Sans"/>
              <a:sym typeface="Open Sans"/>
            </a:endParaRPr>
          </a:p>
          <a:p>
            <a:pPr algn="l">
              <a:lnSpc>
                <a:spcPts val="4220"/>
              </a:lnSpc>
            </a:pPr>
            <a:r>
              <a:rPr lang="en-US" sz="3801">
                <a:solidFill>
                  <a:srgbClr val="000000"/>
                </a:solidFill>
                <a:latin typeface="Open Sans"/>
                <a:ea typeface="Open Sans"/>
                <a:cs typeface="Open Sans"/>
                <a:sym typeface="Open Sans"/>
              </a:rPr>
              <a:t>For clients with minimal subcutaneous tissue, the needle may be inserted at an angle between 45°-90°. The needle should not be inserted at an angle less than 45°.</a:t>
            </a: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767424" y="3933029"/>
            <a:ext cx="5941521" cy="4795767"/>
            <a:chOff x="0" y="0"/>
            <a:chExt cx="670986" cy="541594"/>
          </a:xfrm>
        </p:grpSpPr>
        <p:sp>
          <p:nvSpPr>
            <p:cNvPr id="9" name="Freeform 9"/>
            <p:cNvSpPr/>
            <p:nvPr/>
          </p:nvSpPr>
          <p:spPr>
            <a:xfrm>
              <a:off x="0" y="0"/>
              <a:ext cx="670986" cy="541594"/>
            </a:xfrm>
            <a:custGeom>
              <a:avLst/>
              <a:gdLst/>
              <a:ahLst/>
              <a:cxnLst/>
              <a:rect l="l" t="t" r="r" b="b"/>
              <a:pathLst>
                <a:path w="670986" h="541594">
                  <a:moveTo>
                    <a:pt x="22151" y="0"/>
                  </a:moveTo>
                  <a:lnTo>
                    <a:pt x="648834" y="0"/>
                  </a:lnTo>
                  <a:cubicBezTo>
                    <a:pt x="661068" y="0"/>
                    <a:pt x="670986" y="9917"/>
                    <a:pt x="670986" y="22151"/>
                  </a:cubicBezTo>
                  <a:lnTo>
                    <a:pt x="670986" y="519443"/>
                  </a:lnTo>
                  <a:cubicBezTo>
                    <a:pt x="670986" y="531676"/>
                    <a:pt x="661068" y="541594"/>
                    <a:pt x="648834" y="541594"/>
                  </a:cubicBezTo>
                  <a:lnTo>
                    <a:pt x="22151" y="541594"/>
                  </a:lnTo>
                  <a:cubicBezTo>
                    <a:pt x="16276" y="541594"/>
                    <a:pt x="10642" y="539260"/>
                    <a:pt x="6488" y="535106"/>
                  </a:cubicBezTo>
                  <a:cubicBezTo>
                    <a:pt x="2334" y="530952"/>
                    <a:pt x="0" y="525317"/>
                    <a:pt x="0" y="519443"/>
                  </a:cubicBezTo>
                  <a:lnTo>
                    <a:pt x="0" y="22151"/>
                  </a:lnTo>
                  <a:cubicBezTo>
                    <a:pt x="0" y="16276"/>
                    <a:pt x="2334" y="10642"/>
                    <a:pt x="6488" y="6488"/>
                  </a:cubicBezTo>
                  <a:cubicBezTo>
                    <a:pt x="10642" y="2334"/>
                    <a:pt x="16276" y="0"/>
                    <a:pt x="22151" y="0"/>
                  </a:cubicBezTo>
                  <a:close/>
                </a:path>
              </a:pathLst>
            </a:custGeom>
            <a:blipFill>
              <a:blip r:embed="rId8"/>
              <a:stretch>
                <a:fillRect l="-27897" r="-17865"/>
              </a:stretch>
            </a:blipFill>
          </p:spPr>
        </p:sp>
      </p:grpSp>
      <p:sp>
        <p:nvSpPr>
          <p:cNvPr id="10" name="TextBox 10"/>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1" name="TextBox 11"/>
          <p:cNvSpPr txBox="1"/>
          <p:nvPr/>
        </p:nvSpPr>
        <p:spPr>
          <a:xfrm>
            <a:off x="3472396" y="2252825"/>
            <a:ext cx="7752517"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3: Injection Technique</a:t>
            </a:r>
          </a:p>
        </p:txBody>
      </p:sp>
      <p:sp>
        <p:nvSpPr>
          <p:cNvPr id="12" name="TextBox 12"/>
          <p:cNvSpPr txBox="1"/>
          <p:nvPr/>
        </p:nvSpPr>
        <p:spPr>
          <a:xfrm>
            <a:off x="6970554" y="4225996"/>
            <a:ext cx="11317446" cy="4238408"/>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LEN is a viscous solution, so slowly push the plunger to carefully perform the injection, which will create a medication depot of LEN in the subcutaneous tissue. Pause for several seconds after injecting before withdrawing the needle to ensure the full dose has been administered. Remove the needle from the skin at the same angle it was inserted.</a:t>
            </a: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767424" y="4227068"/>
            <a:ext cx="5225142" cy="4055693"/>
            <a:chOff x="0" y="0"/>
            <a:chExt cx="705688" cy="547747"/>
          </a:xfrm>
        </p:grpSpPr>
        <p:sp>
          <p:nvSpPr>
            <p:cNvPr id="9" name="Freeform 9"/>
            <p:cNvSpPr/>
            <p:nvPr/>
          </p:nvSpPr>
          <p:spPr>
            <a:xfrm>
              <a:off x="0" y="0"/>
              <a:ext cx="705688" cy="547747"/>
            </a:xfrm>
            <a:custGeom>
              <a:avLst/>
              <a:gdLst/>
              <a:ahLst/>
              <a:cxnLst/>
              <a:rect l="l" t="t" r="r" b="b"/>
              <a:pathLst>
                <a:path w="705688" h="547747">
                  <a:moveTo>
                    <a:pt x="25188" y="0"/>
                  </a:moveTo>
                  <a:lnTo>
                    <a:pt x="680500" y="0"/>
                  </a:lnTo>
                  <a:cubicBezTo>
                    <a:pt x="687180" y="0"/>
                    <a:pt x="693587" y="2654"/>
                    <a:pt x="698310" y="7377"/>
                  </a:cubicBezTo>
                  <a:cubicBezTo>
                    <a:pt x="703034" y="12101"/>
                    <a:pt x="705688" y="18508"/>
                    <a:pt x="705688" y="25188"/>
                  </a:cubicBezTo>
                  <a:lnTo>
                    <a:pt x="705688" y="522558"/>
                  </a:lnTo>
                  <a:cubicBezTo>
                    <a:pt x="705688" y="529239"/>
                    <a:pt x="703034" y="535645"/>
                    <a:pt x="698310" y="540369"/>
                  </a:cubicBezTo>
                  <a:cubicBezTo>
                    <a:pt x="693587" y="545093"/>
                    <a:pt x="687180" y="547747"/>
                    <a:pt x="680500" y="547747"/>
                  </a:cubicBezTo>
                  <a:lnTo>
                    <a:pt x="25188" y="547747"/>
                  </a:lnTo>
                  <a:cubicBezTo>
                    <a:pt x="11277" y="547747"/>
                    <a:pt x="0" y="536469"/>
                    <a:pt x="0" y="522558"/>
                  </a:cubicBezTo>
                  <a:lnTo>
                    <a:pt x="0" y="25188"/>
                  </a:lnTo>
                  <a:cubicBezTo>
                    <a:pt x="0" y="18508"/>
                    <a:pt x="2654" y="12101"/>
                    <a:pt x="7377" y="7377"/>
                  </a:cubicBezTo>
                  <a:cubicBezTo>
                    <a:pt x="12101" y="2654"/>
                    <a:pt x="18508" y="0"/>
                    <a:pt x="25188" y="0"/>
                  </a:cubicBezTo>
                  <a:close/>
                </a:path>
              </a:pathLst>
            </a:custGeom>
            <a:blipFill>
              <a:blip r:embed="rId8"/>
              <a:stretch>
                <a:fillRect l="-6656" r="-6656"/>
              </a:stretch>
            </a:blipFill>
          </p:spPr>
        </p:sp>
      </p:grpSp>
      <p:sp>
        <p:nvSpPr>
          <p:cNvPr id="10" name="TextBox 10"/>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1" name="TextBox 11"/>
          <p:cNvSpPr txBox="1"/>
          <p:nvPr/>
        </p:nvSpPr>
        <p:spPr>
          <a:xfrm>
            <a:off x="3472396" y="2252825"/>
            <a:ext cx="7752517"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4: Injection Technique</a:t>
            </a:r>
          </a:p>
        </p:txBody>
      </p:sp>
      <p:sp>
        <p:nvSpPr>
          <p:cNvPr id="12" name="TextBox 12"/>
          <p:cNvSpPr txBox="1"/>
          <p:nvPr/>
        </p:nvSpPr>
        <p:spPr>
          <a:xfrm>
            <a:off x="6653206" y="5733821"/>
            <a:ext cx="11317446" cy="1070763"/>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Apply dry gauze at the injection site and then replace it with a bandage.</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8" name="Group 8"/>
          <p:cNvGrpSpPr/>
          <p:nvPr/>
        </p:nvGrpSpPr>
        <p:grpSpPr>
          <a:xfrm>
            <a:off x="767424" y="4262368"/>
            <a:ext cx="6869285" cy="4196384"/>
            <a:chOff x="0" y="0"/>
            <a:chExt cx="896636" cy="547747"/>
          </a:xfrm>
        </p:grpSpPr>
        <p:sp>
          <p:nvSpPr>
            <p:cNvPr id="9" name="Freeform 9"/>
            <p:cNvSpPr/>
            <p:nvPr/>
          </p:nvSpPr>
          <p:spPr>
            <a:xfrm>
              <a:off x="0" y="0"/>
              <a:ext cx="896636" cy="547747"/>
            </a:xfrm>
            <a:custGeom>
              <a:avLst/>
              <a:gdLst/>
              <a:ahLst/>
              <a:cxnLst/>
              <a:rect l="l" t="t" r="r" b="b"/>
              <a:pathLst>
                <a:path w="896636" h="547747">
                  <a:moveTo>
                    <a:pt x="19160" y="0"/>
                  </a:moveTo>
                  <a:lnTo>
                    <a:pt x="877476" y="0"/>
                  </a:lnTo>
                  <a:cubicBezTo>
                    <a:pt x="882557" y="0"/>
                    <a:pt x="887431" y="2019"/>
                    <a:pt x="891024" y="5612"/>
                  </a:cubicBezTo>
                  <a:cubicBezTo>
                    <a:pt x="894617" y="9205"/>
                    <a:pt x="896636" y="14078"/>
                    <a:pt x="896636" y="19160"/>
                  </a:cubicBezTo>
                  <a:lnTo>
                    <a:pt x="896636" y="528587"/>
                  </a:lnTo>
                  <a:cubicBezTo>
                    <a:pt x="896636" y="533668"/>
                    <a:pt x="894617" y="538542"/>
                    <a:pt x="891024" y="542135"/>
                  </a:cubicBezTo>
                  <a:cubicBezTo>
                    <a:pt x="887431" y="545728"/>
                    <a:pt x="882557" y="547747"/>
                    <a:pt x="877476" y="547747"/>
                  </a:cubicBezTo>
                  <a:lnTo>
                    <a:pt x="19160" y="547747"/>
                  </a:lnTo>
                  <a:cubicBezTo>
                    <a:pt x="14078" y="547747"/>
                    <a:pt x="9205" y="545728"/>
                    <a:pt x="5612" y="542135"/>
                  </a:cubicBezTo>
                  <a:cubicBezTo>
                    <a:pt x="2019" y="538542"/>
                    <a:pt x="0" y="533668"/>
                    <a:pt x="0" y="528587"/>
                  </a:cubicBezTo>
                  <a:lnTo>
                    <a:pt x="0" y="19160"/>
                  </a:lnTo>
                  <a:cubicBezTo>
                    <a:pt x="0" y="14078"/>
                    <a:pt x="2019" y="9205"/>
                    <a:pt x="5612" y="5612"/>
                  </a:cubicBezTo>
                  <a:cubicBezTo>
                    <a:pt x="9205" y="2019"/>
                    <a:pt x="14078" y="0"/>
                    <a:pt x="19160" y="0"/>
                  </a:cubicBezTo>
                  <a:close/>
                </a:path>
              </a:pathLst>
            </a:custGeom>
            <a:blipFill>
              <a:blip r:embed="rId8"/>
              <a:stretch>
                <a:fillRect l="-5616" r="-3960"/>
              </a:stretch>
            </a:blipFill>
          </p:spPr>
        </p:sp>
      </p:grpSp>
      <p:sp>
        <p:nvSpPr>
          <p:cNvPr id="10" name="TextBox 10"/>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1" name="TextBox 11"/>
          <p:cNvSpPr txBox="1"/>
          <p:nvPr/>
        </p:nvSpPr>
        <p:spPr>
          <a:xfrm>
            <a:off x="3484040" y="2252825"/>
            <a:ext cx="8827889"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Step 5: Post-Injection Disposal</a:t>
            </a:r>
          </a:p>
        </p:txBody>
      </p:sp>
      <p:sp>
        <p:nvSpPr>
          <p:cNvPr id="12" name="TextBox 12"/>
          <p:cNvSpPr txBox="1"/>
          <p:nvPr/>
        </p:nvSpPr>
        <p:spPr>
          <a:xfrm>
            <a:off x="8432648" y="5839466"/>
            <a:ext cx="8826652" cy="1070763"/>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After injection, dispose of the syringe and needles into the sharps container.</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Freeform 8"/>
          <p:cNvSpPr/>
          <p:nvPr/>
        </p:nvSpPr>
        <p:spPr>
          <a:xfrm>
            <a:off x="1655692" y="4423966"/>
            <a:ext cx="4662663" cy="4114800"/>
          </a:xfrm>
          <a:custGeom>
            <a:avLst/>
            <a:gdLst/>
            <a:ahLst/>
            <a:cxnLst/>
            <a:rect l="l" t="t" r="r" b="b"/>
            <a:pathLst>
              <a:path w="4662663" h="4114800">
                <a:moveTo>
                  <a:pt x="0" y="0"/>
                </a:moveTo>
                <a:lnTo>
                  <a:pt x="4662663" y="0"/>
                </a:lnTo>
                <a:lnTo>
                  <a:pt x="4662663"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TextBox 9"/>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LEN Administration</a:t>
            </a:r>
          </a:p>
        </p:txBody>
      </p:sp>
      <p:sp>
        <p:nvSpPr>
          <p:cNvPr id="10" name="TextBox 10"/>
          <p:cNvSpPr txBox="1"/>
          <p:nvPr/>
        </p:nvSpPr>
        <p:spPr>
          <a:xfrm>
            <a:off x="3987024" y="2252825"/>
            <a:ext cx="12549783" cy="972185"/>
          </a:xfrm>
          <a:prstGeom prst="rect">
            <a:avLst/>
          </a:prstGeom>
        </p:spPr>
        <p:txBody>
          <a:bodyPr lIns="0" tIns="0" rIns="0" bIns="0" rtlCol="0" anchor="t">
            <a:spAutoFit/>
          </a:bodyPr>
          <a:lstStyle/>
          <a:p>
            <a:pPr algn="ctr">
              <a:lnSpc>
                <a:spcPts val="7840"/>
              </a:lnSpc>
              <a:spcBef>
                <a:spcPct val="0"/>
              </a:spcBef>
            </a:pPr>
            <a:r>
              <a:rPr lang="en-US" sz="5600" b="1">
                <a:solidFill>
                  <a:srgbClr val="000000"/>
                </a:solidFill>
                <a:latin typeface="Roboto Condensed Bold"/>
                <a:ea typeface="Roboto Condensed Bold"/>
                <a:cs typeface="Roboto Condensed Bold"/>
                <a:sym typeface="Roboto Condensed Bold"/>
              </a:rPr>
              <a:t>Repeat these steps for the second injection.</a:t>
            </a:r>
          </a:p>
        </p:txBody>
      </p:sp>
      <p:sp>
        <p:nvSpPr>
          <p:cNvPr id="11" name="TextBox 11"/>
          <p:cNvSpPr txBox="1"/>
          <p:nvPr/>
        </p:nvSpPr>
        <p:spPr>
          <a:xfrm>
            <a:off x="6945254" y="5432331"/>
            <a:ext cx="10314046" cy="2126644"/>
          </a:xfrm>
          <a:prstGeom prst="rect">
            <a:avLst/>
          </a:prstGeom>
        </p:spPr>
        <p:txBody>
          <a:bodyPr lIns="0" tIns="0" rIns="0" bIns="0" rtlCol="0" anchor="t">
            <a:spAutoFit/>
          </a:bodyPr>
          <a:lstStyle/>
          <a:p>
            <a:pPr algn="l">
              <a:lnSpc>
                <a:spcPts val="4220"/>
              </a:lnSpc>
            </a:pPr>
            <a:r>
              <a:rPr lang="en-US" sz="3801">
                <a:solidFill>
                  <a:srgbClr val="000000"/>
                </a:solidFill>
                <a:latin typeface="Open Sans"/>
                <a:ea typeface="Open Sans"/>
                <a:cs typeface="Open Sans"/>
                <a:sym typeface="Open Sans"/>
              </a:rPr>
              <a:t>Remember, the second injection location must be at least 4 inches from the first, and if in the abdominal area, at least 2 inches from the navel</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Administration</a:t>
            </a:r>
          </a:p>
        </p:txBody>
      </p:sp>
      <p:sp>
        <p:nvSpPr>
          <p:cNvPr id="3" name="TextBox 3"/>
          <p:cNvSpPr txBox="1"/>
          <p:nvPr/>
        </p:nvSpPr>
        <p:spPr>
          <a:xfrm>
            <a:off x="1028700" y="2596643"/>
            <a:ext cx="16396452" cy="7463007"/>
          </a:xfrm>
          <a:prstGeom prst="rect">
            <a:avLst/>
          </a:prstGeom>
        </p:spPr>
        <p:txBody>
          <a:bodyPr lIns="0" tIns="0" rIns="0" bIns="0" rtlCol="0" anchor="t">
            <a:spAutoFit/>
          </a:bodyPr>
          <a:lstStyle/>
          <a:p>
            <a:pPr marL="697618" lvl="1" indent="-348809" algn="l">
              <a:lnSpc>
                <a:spcPts val="3489"/>
              </a:lnSpc>
              <a:buFont typeface="Arial"/>
              <a:buChar char="•"/>
            </a:pPr>
            <a:r>
              <a:rPr lang="en-US" sz="3231">
                <a:solidFill>
                  <a:srgbClr val="000000"/>
                </a:solidFill>
                <a:latin typeface="Open Sans"/>
                <a:ea typeface="Open Sans"/>
                <a:cs typeface="Open Sans"/>
                <a:sym typeface="Open Sans"/>
              </a:rPr>
              <a:t>DVR is a silicone ring designed to be worn in the vagina. It should not be inserted in a part of the body other than the vagina; e.g., it should not be inserted into the rectum.</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The DVR is intended to remain in place for a month after insertion, and ideally should not be removed until it is time to replace it with a new one. If it comes out, falls out accidentally or is removed early, it can be rinsed in clean water and immediately reinserted. If the DVR touches something dirty, such as the floor or toilet, it should not be reinserted but instead disposed of and replaced with a new DVR.</a:t>
            </a:r>
          </a:p>
          <a:p>
            <a:pPr marL="697618" lvl="1" indent="-348809" algn="l">
              <a:lnSpc>
                <a:spcPts val="3489"/>
              </a:lnSpc>
              <a:buFont typeface="Arial"/>
              <a:buChar char="•"/>
            </a:pPr>
            <a:r>
              <a:rPr lang="en-US" sz="3231">
                <a:solidFill>
                  <a:srgbClr val="000000"/>
                </a:solidFill>
                <a:latin typeface="Open Sans"/>
                <a:ea typeface="Open Sans"/>
                <a:cs typeface="Open Sans"/>
                <a:sym typeface="Open Sans"/>
              </a:rPr>
              <a:t>The DVR should remain in place during menstruation and sex. However, clients who are pregnant should remove the DVR when their membranes rupture (their “water breaks”) so that the DVR is not being worn during delivery. In terms of resuming use post-partum, studies demonstrated it is safe to use the DVR starting 6 weeks after delivery. Some clients may benefit from restarting use of the DVR earlier (than 6 weeks), given the heightened risk of acquiring HIV throughout the period of pregnancy and breastfeeding, though existing safety and effectiveness data only pertain to use 6 weeks after delivery.</a:t>
            </a:r>
          </a:p>
        </p:txBody>
      </p:sp>
      <p:grpSp>
        <p:nvGrpSpPr>
          <p:cNvPr id="4" name="Group 4"/>
          <p:cNvGrpSpPr/>
          <p:nvPr/>
        </p:nvGrpSpPr>
        <p:grpSpPr>
          <a:xfrm>
            <a:off x="0" y="-230104"/>
            <a:ext cx="3049046" cy="3007649"/>
            <a:chOff x="0" y="0"/>
            <a:chExt cx="4065395" cy="4010199"/>
          </a:xfrm>
        </p:grpSpPr>
        <p:sp>
          <p:nvSpPr>
            <p:cNvPr id="5" name="Freeform 5"/>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5372964"/>
            <a:ext cx="15497243" cy="1087756"/>
          </a:xfrm>
          <a:prstGeom prst="rect">
            <a:avLst/>
          </a:prstGeom>
        </p:spPr>
        <p:txBody>
          <a:bodyPr lIns="0" tIns="0" rIns="0" bIns="0" rtlCol="0" anchor="t">
            <a:spAutoFit/>
          </a:bodyPr>
          <a:lstStyle/>
          <a:p>
            <a:pPr algn="l">
              <a:lnSpc>
                <a:spcPts val="8819"/>
              </a:lnSpc>
            </a:pPr>
            <a:r>
              <a:rPr lang="en-US" sz="6299" b="1">
                <a:solidFill>
                  <a:srgbClr val="FFFFFF"/>
                </a:solidFill>
                <a:latin typeface="Roboto Condensed Bold"/>
                <a:ea typeface="Roboto Condensed Bold"/>
                <a:cs typeface="Roboto Condensed Bold"/>
                <a:sym typeface="Roboto Condensed Bold"/>
              </a:rPr>
              <a:t>Starting PrEP and Time to Protection Onset</a:t>
            </a: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078019" y="3029724"/>
            <a:ext cx="10799905" cy="6537823"/>
          </a:xfrm>
          <a:prstGeom prst="rect">
            <a:avLst/>
          </a:prstGeom>
        </p:spPr>
        <p:txBody>
          <a:bodyPr lIns="0" tIns="0" rIns="0" bIns="0" rtlCol="0" anchor="t">
            <a:spAutoFit/>
          </a:bodyPr>
          <a:lstStyle/>
          <a:p>
            <a:pPr algn="ctr">
              <a:lnSpc>
                <a:spcPts val="5792"/>
              </a:lnSpc>
              <a:spcBef>
                <a:spcPct val="0"/>
              </a:spcBef>
            </a:pPr>
            <a:r>
              <a:rPr lang="en-US" sz="4137">
                <a:solidFill>
                  <a:srgbClr val="000000"/>
                </a:solidFill>
                <a:latin typeface="Open Sans"/>
                <a:ea typeface="Open Sans"/>
                <a:cs typeface="Open Sans"/>
                <a:sym typeface="Open Sans"/>
              </a:rPr>
              <a:t>Different PrEP products are dosed, used or administered in specific ways initially to start.</a:t>
            </a:r>
          </a:p>
          <a:p>
            <a:pPr algn="ctr">
              <a:lnSpc>
                <a:spcPts val="5792"/>
              </a:lnSpc>
              <a:spcBef>
                <a:spcPct val="0"/>
              </a:spcBef>
            </a:pPr>
            <a:r>
              <a:rPr lang="en-US" sz="4137">
                <a:solidFill>
                  <a:srgbClr val="000000"/>
                </a:solidFill>
                <a:latin typeface="Open Sans"/>
                <a:ea typeface="Open Sans"/>
                <a:cs typeface="Open Sans"/>
                <a:sym typeface="Open Sans"/>
              </a:rPr>
              <a:t>None of the PrEP products provides immediate protection against HIV. Each must be used for a certain duration first, which varies by PrEP product. In the period before protection begins, clients should use alternative HIV prevention strategies.</a:t>
            </a:r>
          </a:p>
        </p:txBody>
      </p:sp>
      <p:sp>
        <p:nvSpPr>
          <p:cNvPr id="3" name="Freeform 3"/>
          <p:cNvSpPr/>
          <p:nvPr/>
        </p:nvSpPr>
        <p:spPr>
          <a:xfrm>
            <a:off x="-967066" y="2436133"/>
            <a:ext cx="10002586" cy="7850867"/>
          </a:xfrm>
          <a:custGeom>
            <a:avLst/>
            <a:gdLst/>
            <a:ahLst/>
            <a:cxnLst/>
            <a:rect l="l" t="t" r="r" b="b"/>
            <a:pathLst>
              <a:path w="10002586" h="7850867">
                <a:moveTo>
                  <a:pt x="0" y="0"/>
                </a:moveTo>
                <a:lnTo>
                  <a:pt x="10002587" y="0"/>
                </a:lnTo>
                <a:lnTo>
                  <a:pt x="10002587" y="7850867"/>
                </a:lnTo>
                <a:lnTo>
                  <a:pt x="0" y="785086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811741" y="1074947"/>
            <a:ext cx="16447559" cy="13611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How is each PrEP product started and how long does it take for protection to begin?</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5518"/>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259526" y="1162050"/>
            <a:ext cx="1583933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Starting Oral PrEP</a:t>
            </a:r>
          </a:p>
        </p:txBody>
      </p:sp>
      <p:sp>
        <p:nvSpPr>
          <p:cNvPr id="6" name="TextBox 6"/>
          <p:cNvSpPr txBox="1"/>
          <p:nvPr/>
        </p:nvSpPr>
        <p:spPr>
          <a:xfrm>
            <a:off x="2281621" y="4161313"/>
            <a:ext cx="14977679" cy="2543084"/>
          </a:xfrm>
          <a:prstGeom prst="rect">
            <a:avLst/>
          </a:prstGeom>
        </p:spPr>
        <p:txBody>
          <a:bodyPr lIns="0" tIns="0" rIns="0" bIns="0" rtlCol="0" anchor="t">
            <a:spAutoFit/>
          </a:bodyPr>
          <a:lstStyle/>
          <a:p>
            <a:pPr algn="l">
              <a:lnSpc>
                <a:spcPts val="5015"/>
              </a:lnSpc>
            </a:pPr>
            <a:r>
              <a:rPr lang="en-US" sz="4643">
                <a:solidFill>
                  <a:srgbClr val="000000"/>
                </a:solidFill>
                <a:latin typeface="Open Sans"/>
                <a:ea typeface="Open Sans"/>
                <a:cs typeface="Open Sans"/>
                <a:sym typeface="Open Sans"/>
              </a:rPr>
              <a:t>The number of pills/doses taken for the starting regimen and the time afterward before protection begins depends on multiple factors, which may include a client’s sex, gender and HIV exposure routes</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5518"/>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2675533" y="5143500"/>
            <a:ext cx="14312458" cy="3399209"/>
          </a:xfrm>
          <a:custGeom>
            <a:avLst/>
            <a:gdLst/>
            <a:ahLst/>
            <a:cxnLst/>
            <a:rect l="l" t="t" r="r" b="b"/>
            <a:pathLst>
              <a:path w="14312458" h="3399209">
                <a:moveTo>
                  <a:pt x="0" y="0"/>
                </a:moveTo>
                <a:lnTo>
                  <a:pt x="14312458" y="0"/>
                </a:lnTo>
                <a:lnTo>
                  <a:pt x="14312458" y="3399209"/>
                </a:lnTo>
                <a:lnTo>
                  <a:pt x="0" y="339920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3259526" y="1162050"/>
            <a:ext cx="1583933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Starting Oral PrEP</a:t>
            </a:r>
          </a:p>
        </p:txBody>
      </p:sp>
      <p:sp>
        <p:nvSpPr>
          <p:cNvPr id="7" name="TextBox 7"/>
          <p:cNvSpPr txBox="1"/>
          <p:nvPr/>
        </p:nvSpPr>
        <p:spPr>
          <a:xfrm>
            <a:off x="2675533" y="2269421"/>
            <a:ext cx="15279990" cy="3057319"/>
          </a:xfrm>
          <a:prstGeom prst="rect">
            <a:avLst/>
          </a:prstGeom>
        </p:spPr>
        <p:txBody>
          <a:bodyPr lIns="0" tIns="0" rIns="0" bIns="0" rtlCol="0" anchor="t">
            <a:spAutoFit/>
          </a:bodyPr>
          <a:lstStyle/>
          <a:p>
            <a:pPr marL="806710" lvl="1" indent="-403355" algn="l">
              <a:lnSpc>
                <a:spcPts val="4035"/>
              </a:lnSpc>
              <a:buFont typeface="Arial"/>
              <a:buChar char="•"/>
            </a:pPr>
            <a:r>
              <a:rPr lang="en-US" sz="3736" b="1">
                <a:solidFill>
                  <a:srgbClr val="000000"/>
                </a:solidFill>
                <a:latin typeface="Open Sans Bold"/>
                <a:ea typeface="Open Sans Bold"/>
                <a:cs typeface="Open Sans Bold"/>
                <a:sym typeface="Open Sans Bold"/>
              </a:rPr>
              <a:t>Cisgender women, transgender women taking gender-affirming hormones, transgender men, and anyone using TDF-based oral PrEP to prevent HIV from injecting practices:</a:t>
            </a:r>
          </a:p>
          <a:p>
            <a:pPr marL="1613421" lvl="2" indent="-537807" algn="l">
              <a:lnSpc>
                <a:spcPts val="4035"/>
              </a:lnSpc>
              <a:buFont typeface="Arial"/>
              <a:buChar char="⚬"/>
            </a:pPr>
            <a:r>
              <a:rPr lang="en-US" sz="3736">
                <a:solidFill>
                  <a:srgbClr val="000000"/>
                </a:solidFill>
                <a:latin typeface="Open Sans"/>
                <a:ea typeface="Open Sans"/>
                <a:cs typeface="Open Sans"/>
                <a:sym typeface="Open Sans"/>
              </a:rPr>
              <a:t>1 pill per day taken for 7 consecutive days with protection beginning after 7 consecutive days of use</a:t>
            </a:r>
          </a:p>
          <a:p>
            <a:pPr algn="l">
              <a:lnSpc>
                <a:spcPts val="4035"/>
              </a:lnSpc>
            </a:pPr>
            <a:endParaRPr lang="en-US" sz="3736">
              <a:solidFill>
                <a:srgbClr val="000000"/>
              </a:solidFill>
              <a:latin typeface="Open Sans"/>
              <a:ea typeface="Open Sans"/>
              <a:cs typeface="Open Sans"/>
              <a:sym typeface="Open Sans"/>
            </a:endParaRPr>
          </a:p>
        </p:txBody>
      </p:sp>
      <p:sp>
        <p:nvSpPr>
          <p:cNvPr id="8" name="TextBox 8"/>
          <p:cNvSpPr txBox="1"/>
          <p:nvPr/>
        </p:nvSpPr>
        <p:spPr>
          <a:xfrm>
            <a:off x="722844" y="8810758"/>
            <a:ext cx="16842311" cy="942709"/>
          </a:xfrm>
          <a:prstGeom prst="rect">
            <a:avLst/>
          </a:prstGeom>
        </p:spPr>
        <p:txBody>
          <a:bodyPr lIns="0" tIns="0" rIns="0" bIns="0" rtlCol="0" anchor="t">
            <a:spAutoFit/>
          </a:bodyPr>
          <a:lstStyle/>
          <a:p>
            <a:pPr algn="l">
              <a:lnSpc>
                <a:spcPts val="3746"/>
              </a:lnSpc>
            </a:pPr>
            <a:r>
              <a:rPr lang="en-US" sz="3469" i="1">
                <a:solidFill>
                  <a:srgbClr val="000000"/>
                </a:solidFill>
                <a:latin typeface="Open Sans Italics"/>
                <a:ea typeface="Open Sans Italics"/>
                <a:cs typeface="Open Sans Italics"/>
                <a:sym typeface="Open Sans Italics"/>
              </a:rPr>
              <a:t>In the first 7 days of use, before protection begins, clients should also use alternative HIV prevention strategies, such as condoms, in combination with TDF-based oral PrEP.</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155518"/>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675533" y="2278946"/>
            <a:ext cx="14583767" cy="3213774"/>
          </a:xfrm>
          <a:prstGeom prst="rect">
            <a:avLst/>
          </a:prstGeom>
        </p:spPr>
        <p:txBody>
          <a:bodyPr lIns="0" tIns="0" rIns="0" bIns="0" rtlCol="0" anchor="t">
            <a:spAutoFit/>
          </a:bodyPr>
          <a:lstStyle/>
          <a:p>
            <a:pPr marL="729216" lvl="1" indent="-364608" algn="l">
              <a:lnSpc>
                <a:spcPts val="3647"/>
              </a:lnSpc>
              <a:buFont typeface="Arial"/>
              <a:buChar char="•"/>
            </a:pPr>
            <a:r>
              <a:rPr lang="en-US" sz="3377" b="1">
                <a:solidFill>
                  <a:srgbClr val="000000"/>
                </a:solidFill>
                <a:latin typeface="Open Sans Bold"/>
                <a:ea typeface="Open Sans Bold"/>
                <a:cs typeface="Open Sans Bold"/>
                <a:sym typeface="Open Sans Bold"/>
              </a:rPr>
              <a:t>Cisgender men and transgender women not taking gender-affirming hormones using TDF-based oral PrEP to prevent sexual acquisition of HIV:</a:t>
            </a:r>
          </a:p>
          <a:p>
            <a:pPr marL="1458433" lvl="2" indent="-486144" algn="l">
              <a:lnSpc>
                <a:spcPts val="3647"/>
              </a:lnSpc>
              <a:buFont typeface="Arial"/>
              <a:buChar char="⚬"/>
            </a:pPr>
            <a:r>
              <a:rPr lang="en-US" sz="3377">
                <a:solidFill>
                  <a:srgbClr val="000000"/>
                </a:solidFill>
                <a:latin typeface="Open Sans"/>
                <a:ea typeface="Open Sans"/>
                <a:cs typeface="Open Sans"/>
                <a:sym typeface="Open Sans"/>
              </a:rPr>
              <a:t>2 pills taken together (“loading dose”) with protection beginning 2-24 hours after; the loading dose should ideally be taken closer to 24 hours before sex to allow more time for PrEP to absorb.</a:t>
            </a:r>
          </a:p>
          <a:p>
            <a:pPr algn="l">
              <a:lnSpc>
                <a:spcPts val="3647"/>
              </a:lnSpc>
            </a:pPr>
            <a:endParaRPr lang="en-US" sz="3377">
              <a:solidFill>
                <a:srgbClr val="000000"/>
              </a:solidFill>
              <a:latin typeface="Open Sans"/>
              <a:ea typeface="Open Sans"/>
              <a:cs typeface="Open Sans"/>
              <a:sym typeface="Open Sans"/>
            </a:endParaRPr>
          </a:p>
        </p:txBody>
      </p:sp>
      <p:sp>
        <p:nvSpPr>
          <p:cNvPr id="6" name="Freeform 6"/>
          <p:cNvSpPr/>
          <p:nvPr/>
        </p:nvSpPr>
        <p:spPr>
          <a:xfrm>
            <a:off x="5240371" y="4961792"/>
            <a:ext cx="7420644" cy="3487703"/>
          </a:xfrm>
          <a:custGeom>
            <a:avLst/>
            <a:gdLst/>
            <a:ahLst/>
            <a:cxnLst/>
            <a:rect l="l" t="t" r="r" b="b"/>
            <a:pathLst>
              <a:path w="7420644" h="3487703">
                <a:moveTo>
                  <a:pt x="0" y="0"/>
                </a:moveTo>
                <a:lnTo>
                  <a:pt x="7420645" y="0"/>
                </a:lnTo>
                <a:lnTo>
                  <a:pt x="7420645" y="3487703"/>
                </a:lnTo>
                <a:lnTo>
                  <a:pt x="0" y="34877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3259526" y="1162050"/>
            <a:ext cx="1583933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Starting Oral PrEP</a:t>
            </a:r>
          </a:p>
        </p:txBody>
      </p:sp>
      <p:sp>
        <p:nvSpPr>
          <p:cNvPr id="8" name="TextBox 8"/>
          <p:cNvSpPr txBox="1"/>
          <p:nvPr/>
        </p:nvSpPr>
        <p:spPr>
          <a:xfrm>
            <a:off x="722844" y="8859070"/>
            <a:ext cx="17565156" cy="942709"/>
          </a:xfrm>
          <a:prstGeom prst="rect">
            <a:avLst/>
          </a:prstGeom>
        </p:spPr>
        <p:txBody>
          <a:bodyPr lIns="0" tIns="0" rIns="0" bIns="0" rtlCol="0" anchor="t">
            <a:spAutoFit/>
          </a:bodyPr>
          <a:lstStyle/>
          <a:p>
            <a:pPr algn="l">
              <a:lnSpc>
                <a:spcPts val="3746"/>
              </a:lnSpc>
            </a:pPr>
            <a:r>
              <a:rPr lang="en-US" sz="3469" i="1">
                <a:solidFill>
                  <a:srgbClr val="000000"/>
                </a:solidFill>
                <a:latin typeface="Open Sans Italics"/>
                <a:ea typeface="Open Sans Italics"/>
                <a:cs typeface="Open Sans Italics"/>
                <a:sym typeface="Open Sans Italics"/>
              </a:rPr>
              <a:t>In the first 2-24 hours of use, before protection begins, clients should also use alternative HIV prevention strategies, such as condoms, in combination with TDF-based oral PrEP.</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1615810" y="2787619"/>
            <a:ext cx="6002245" cy="4711762"/>
          </a:xfrm>
          <a:custGeom>
            <a:avLst/>
            <a:gdLst/>
            <a:ahLst/>
            <a:cxnLst/>
            <a:rect l="l" t="t" r="r" b="b"/>
            <a:pathLst>
              <a:path w="6002245" h="4711762">
                <a:moveTo>
                  <a:pt x="0" y="0"/>
                </a:moveTo>
                <a:lnTo>
                  <a:pt x="6002245" y="0"/>
                </a:lnTo>
                <a:lnTo>
                  <a:pt x="6002245" y="4711762"/>
                </a:lnTo>
                <a:lnTo>
                  <a:pt x="0" y="4711762"/>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Starting DVR </a:t>
            </a:r>
          </a:p>
        </p:txBody>
      </p:sp>
      <p:sp>
        <p:nvSpPr>
          <p:cNvPr id="7" name="TextBox 7"/>
          <p:cNvSpPr txBox="1"/>
          <p:nvPr/>
        </p:nvSpPr>
        <p:spPr>
          <a:xfrm>
            <a:off x="1028700" y="3599532"/>
            <a:ext cx="10031808" cy="4172318"/>
          </a:xfrm>
          <a:prstGeom prst="rect">
            <a:avLst/>
          </a:prstGeom>
        </p:spPr>
        <p:txBody>
          <a:bodyPr lIns="0" tIns="0" rIns="0" bIns="0" rtlCol="0" anchor="t">
            <a:spAutoFit/>
          </a:bodyPr>
          <a:lstStyle/>
          <a:p>
            <a:pPr marL="827782" lvl="1" indent="-413891" algn="l">
              <a:lnSpc>
                <a:spcPts val="4140"/>
              </a:lnSpc>
              <a:buFont typeface="Arial"/>
              <a:buChar char="•"/>
            </a:pPr>
            <a:r>
              <a:rPr lang="en-US" sz="3834" b="1">
                <a:solidFill>
                  <a:srgbClr val="000000"/>
                </a:solidFill>
                <a:latin typeface="Open Sans Bold"/>
                <a:ea typeface="Open Sans Bold"/>
                <a:cs typeface="Open Sans Bold"/>
                <a:sym typeface="Open Sans Bold"/>
              </a:rPr>
              <a:t>HIV protection begins 24 hours after DVR insertion.</a:t>
            </a:r>
          </a:p>
          <a:p>
            <a:pPr marL="827782" lvl="1" indent="-413891" algn="l">
              <a:lnSpc>
                <a:spcPts val="4140"/>
              </a:lnSpc>
              <a:buFont typeface="Arial"/>
              <a:buChar char="•"/>
            </a:pPr>
            <a:r>
              <a:rPr lang="en-US" sz="3834">
                <a:solidFill>
                  <a:srgbClr val="000000"/>
                </a:solidFill>
                <a:latin typeface="Open Sans"/>
                <a:ea typeface="Open Sans"/>
                <a:cs typeface="Open Sans"/>
                <a:sym typeface="Open Sans"/>
              </a:rPr>
              <a:t>In the first 24 hours of use, before protection begins, clients should also use alternative HIV prevention strategies, such as condoms, in combination with DVR.</a:t>
            </a:r>
          </a:p>
          <a:p>
            <a:pPr algn="l">
              <a:lnSpc>
                <a:spcPts val="4140"/>
              </a:lnSpc>
            </a:pPr>
            <a:endParaRPr lang="en-US" sz="3834">
              <a:solidFill>
                <a:srgbClr val="000000"/>
              </a:solidFill>
              <a:latin typeface="Open Sans"/>
              <a:ea typeface="Open Sans"/>
              <a:cs typeface="Open Sans"/>
              <a:sym typeface="Open Sans"/>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4692042" y="4316204"/>
            <a:ext cx="9240539" cy="4601018"/>
          </a:xfrm>
          <a:custGeom>
            <a:avLst/>
            <a:gdLst/>
            <a:ahLst/>
            <a:cxnLst/>
            <a:rect l="l" t="t" r="r" b="b"/>
            <a:pathLst>
              <a:path w="9240539" h="4601018">
                <a:moveTo>
                  <a:pt x="0" y="0"/>
                </a:moveTo>
                <a:lnTo>
                  <a:pt x="9240539" y="0"/>
                </a:lnTo>
                <a:lnTo>
                  <a:pt x="9240539" y="4601018"/>
                </a:lnTo>
                <a:lnTo>
                  <a:pt x="0" y="460101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3440630"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Starting CAB-LA</a:t>
            </a:r>
          </a:p>
        </p:txBody>
      </p:sp>
      <p:sp>
        <p:nvSpPr>
          <p:cNvPr id="8" name="TextBox 8"/>
          <p:cNvSpPr txBox="1"/>
          <p:nvPr/>
        </p:nvSpPr>
        <p:spPr>
          <a:xfrm>
            <a:off x="3440630" y="2474030"/>
            <a:ext cx="14207492" cy="1842174"/>
          </a:xfrm>
          <a:prstGeom prst="rect">
            <a:avLst/>
          </a:prstGeom>
        </p:spPr>
        <p:txBody>
          <a:bodyPr lIns="0" tIns="0" rIns="0" bIns="0" rtlCol="0" anchor="t">
            <a:spAutoFit/>
          </a:bodyPr>
          <a:lstStyle/>
          <a:p>
            <a:pPr algn="l">
              <a:lnSpc>
                <a:spcPts val="3647"/>
              </a:lnSpc>
            </a:pPr>
            <a:r>
              <a:rPr lang="en-US" sz="3377">
                <a:solidFill>
                  <a:srgbClr val="000000"/>
                </a:solidFill>
                <a:latin typeface="Open Sans"/>
                <a:ea typeface="Open Sans"/>
                <a:cs typeface="Open Sans"/>
                <a:sym typeface="Open Sans"/>
              </a:rPr>
              <a:t>To start CAB-LA, administer two injections 1 month apart (+/- 7 days). We refer to these first two injections as CAB-LA INITIATION INJECTION 1 and INITIATION INJECTION 2. </a:t>
            </a:r>
            <a:r>
              <a:rPr lang="en-US" sz="3377" b="1">
                <a:solidFill>
                  <a:srgbClr val="000000"/>
                </a:solidFill>
                <a:latin typeface="Open Sans Bold"/>
                <a:ea typeface="Open Sans Bold"/>
                <a:cs typeface="Open Sans Bold"/>
                <a:sym typeface="Open Sans Bold"/>
              </a:rPr>
              <a:t>HIV protection begins approximately 1 week after INITIATION INJECTION 1.</a:t>
            </a:r>
          </a:p>
        </p:txBody>
      </p:sp>
      <p:sp>
        <p:nvSpPr>
          <p:cNvPr id="9" name="TextBox 9"/>
          <p:cNvSpPr txBox="1"/>
          <p:nvPr/>
        </p:nvSpPr>
        <p:spPr>
          <a:xfrm>
            <a:off x="334022" y="8964847"/>
            <a:ext cx="17677827" cy="942709"/>
          </a:xfrm>
          <a:prstGeom prst="rect">
            <a:avLst/>
          </a:prstGeom>
        </p:spPr>
        <p:txBody>
          <a:bodyPr lIns="0" tIns="0" rIns="0" bIns="0" rtlCol="0" anchor="t">
            <a:spAutoFit/>
          </a:bodyPr>
          <a:lstStyle/>
          <a:p>
            <a:pPr algn="l">
              <a:lnSpc>
                <a:spcPts val="3746"/>
              </a:lnSpc>
            </a:pPr>
            <a:r>
              <a:rPr lang="en-US" sz="3469" i="1">
                <a:solidFill>
                  <a:srgbClr val="000000"/>
                </a:solidFill>
                <a:latin typeface="Open Sans Italics"/>
                <a:ea typeface="Open Sans Italics"/>
                <a:cs typeface="Open Sans Italics"/>
                <a:sym typeface="Open Sans Italics"/>
              </a:rPr>
              <a:t>In the first week after INITIATION INJECTION 1, before protection begins, clients should also use alternative HIV prevention strategies, such as condoms, in combination with CAB-LA.</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339314" y="369326"/>
            <a:ext cx="1974532" cy="1880742"/>
          </a:xfrm>
          <a:custGeom>
            <a:avLst/>
            <a:gdLst/>
            <a:ahLst/>
            <a:cxnLst/>
            <a:rect l="l" t="t" r="r" b="b"/>
            <a:pathLst>
              <a:path w="1974532" h="1880742">
                <a:moveTo>
                  <a:pt x="0" y="0"/>
                </a:moveTo>
                <a:lnTo>
                  <a:pt x="1974532" y="0"/>
                </a:lnTo>
                <a:lnTo>
                  <a:pt x="1974532" y="1880741"/>
                </a:lnTo>
                <a:lnTo>
                  <a:pt x="0" y="188074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586367" y="462461"/>
            <a:ext cx="1499001" cy="1677573"/>
            <a:chOff x="0" y="0"/>
            <a:chExt cx="1998668" cy="2236765"/>
          </a:xfrm>
        </p:grpSpPr>
        <p:sp>
          <p:nvSpPr>
            <p:cNvPr id="4" name="Freeform 4"/>
            <p:cNvSpPr/>
            <p:nvPr/>
          </p:nvSpPr>
          <p:spPr>
            <a:xfrm rot="-10800000" flipH="1">
              <a:off x="0" y="603462"/>
              <a:ext cx="1621052" cy="1633302"/>
            </a:xfrm>
            <a:custGeom>
              <a:avLst/>
              <a:gdLst/>
              <a:ahLst/>
              <a:cxnLst/>
              <a:rect l="l" t="t" r="r" b="b"/>
              <a:pathLst>
                <a:path w="1621052" h="1633302">
                  <a:moveTo>
                    <a:pt x="1621052" y="0"/>
                  </a:moveTo>
                  <a:lnTo>
                    <a:pt x="0" y="0"/>
                  </a:lnTo>
                  <a:lnTo>
                    <a:pt x="0" y="1633303"/>
                  </a:lnTo>
                  <a:lnTo>
                    <a:pt x="1621052" y="1633303"/>
                  </a:lnTo>
                  <a:lnTo>
                    <a:pt x="1621052"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450167" y="1118364"/>
              <a:ext cx="514280" cy="301749"/>
            </a:xfrm>
            <a:prstGeom prst="rect">
              <a:avLst/>
            </a:prstGeom>
          </p:spPr>
          <p:txBody>
            <a:bodyPr lIns="0" tIns="0" rIns="0" bIns="0" rtlCol="0" anchor="t">
              <a:spAutoFit/>
            </a:bodyPr>
            <a:lstStyle/>
            <a:p>
              <a:pPr algn="ctr">
                <a:lnSpc>
                  <a:spcPts val="1828"/>
                </a:lnSpc>
              </a:pPr>
              <a:r>
                <a:rPr lang="en-US" sz="1306">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858551" y="199758"/>
              <a:ext cx="928190" cy="1096828"/>
            </a:xfrm>
            <a:custGeom>
              <a:avLst/>
              <a:gdLst/>
              <a:ahLst/>
              <a:cxnLst/>
              <a:rect l="l" t="t" r="r" b="b"/>
              <a:pathLst>
                <a:path w="928190" h="1096828">
                  <a:moveTo>
                    <a:pt x="0" y="0"/>
                  </a:moveTo>
                  <a:lnTo>
                    <a:pt x="928190" y="0"/>
                  </a:lnTo>
                  <a:lnTo>
                    <a:pt x="928190" y="1096828"/>
                  </a:lnTo>
                  <a:lnTo>
                    <a:pt x="0" y="1096828"/>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046933" y="67341"/>
              <a:ext cx="410462" cy="556170"/>
            </a:xfrm>
            <a:custGeom>
              <a:avLst/>
              <a:gdLst/>
              <a:ahLst/>
              <a:cxnLst/>
              <a:rect l="l" t="t" r="r" b="b"/>
              <a:pathLst>
                <a:path w="410462" h="556170">
                  <a:moveTo>
                    <a:pt x="0" y="0"/>
                  </a:moveTo>
                  <a:lnTo>
                    <a:pt x="410462" y="0"/>
                  </a:lnTo>
                  <a:lnTo>
                    <a:pt x="410462" y="556171"/>
                  </a:lnTo>
                  <a:lnTo>
                    <a:pt x="0" y="556171"/>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Freeform 8"/>
          <p:cNvSpPr/>
          <p:nvPr/>
        </p:nvSpPr>
        <p:spPr>
          <a:xfrm>
            <a:off x="1028700" y="4326964"/>
            <a:ext cx="7842946" cy="5960036"/>
          </a:xfrm>
          <a:custGeom>
            <a:avLst/>
            <a:gdLst/>
            <a:ahLst/>
            <a:cxnLst/>
            <a:rect l="l" t="t" r="r" b="b"/>
            <a:pathLst>
              <a:path w="7842946" h="5960036">
                <a:moveTo>
                  <a:pt x="0" y="0"/>
                </a:moveTo>
                <a:lnTo>
                  <a:pt x="7842946" y="0"/>
                </a:lnTo>
                <a:lnTo>
                  <a:pt x="7842946" y="5960036"/>
                </a:lnTo>
                <a:lnTo>
                  <a:pt x="0" y="596003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9" name="TextBox 9"/>
          <p:cNvSpPr txBox="1"/>
          <p:nvPr/>
        </p:nvSpPr>
        <p:spPr>
          <a:xfrm>
            <a:off x="2653159" y="1895178"/>
            <a:ext cx="14606141" cy="2299374"/>
          </a:xfrm>
          <a:prstGeom prst="rect">
            <a:avLst/>
          </a:prstGeom>
        </p:spPr>
        <p:txBody>
          <a:bodyPr lIns="0" tIns="0" rIns="0" bIns="0" rtlCol="0" anchor="t">
            <a:spAutoFit/>
          </a:bodyPr>
          <a:lstStyle/>
          <a:p>
            <a:pPr algn="l">
              <a:lnSpc>
                <a:spcPts val="3647"/>
              </a:lnSpc>
            </a:pPr>
            <a:r>
              <a:rPr lang="en-US" sz="3377">
                <a:solidFill>
                  <a:srgbClr val="000000"/>
                </a:solidFill>
                <a:latin typeface="Open Sans"/>
                <a:ea typeface="Open Sans"/>
                <a:cs typeface="Open Sans"/>
                <a:sym typeface="Open Sans"/>
              </a:rPr>
              <a:t>Starting LEN requires multiple doses of both oral and injectable LEN which we refer to collectively as the “INITIATION REGIMEN.” The INTIATION REGIMEN of oral pills and injections must be administered for LEN to reach adequate drug levels in a timely manner. The INITIATION REGIMEN is completed over two consecutive days, as follows:</a:t>
            </a:r>
          </a:p>
        </p:txBody>
      </p:sp>
      <p:sp>
        <p:nvSpPr>
          <p:cNvPr id="10" name="TextBox 10"/>
          <p:cNvSpPr txBox="1"/>
          <p:nvPr/>
        </p:nvSpPr>
        <p:spPr>
          <a:xfrm>
            <a:off x="2653159" y="101118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Starting LEN</a:t>
            </a:r>
          </a:p>
        </p:txBody>
      </p:sp>
      <p:sp>
        <p:nvSpPr>
          <p:cNvPr id="11" name="TextBox 11"/>
          <p:cNvSpPr txBox="1"/>
          <p:nvPr/>
        </p:nvSpPr>
        <p:spPr>
          <a:xfrm>
            <a:off x="8411755" y="4616156"/>
            <a:ext cx="9147433" cy="5410227"/>
          </a:xfrm>
          <a:prstGeom prst="rect">
            <a:avLst/>
          </a:prstGeom>
        </p:spPr>
        <p:txBody>
          <a:bodyPr lIns="0" tIns="0" rIns="0" bIns="0" rtlCol="0" anchor="t">
            <a:spAutoFit/>
          </a:bodyPr>
          <a:lstStyle/>
          <a:p>
            <a:pPr algn="l">
              <a:lnSpc>
                <a:spcPts val="3309"/>
              </a:lnSpc>
            </a:pPr>
            <a:r>
              <a:rPr lang="en-US" sz="3064">
                <a:solidFill>
                  <a:srgbClr val="000000"/>
                </a:solidFill>
                <a:latin typeface="Open Sans"/>
                <a:ea typeface="Open Sans"/>
                <a:cs typeface="Open Sans"/>
                <a:sym typeface="Open Sans"/>
              </a:rPr>
              <a:t>To start LEN:</a:t>
            </a:r>
          </a:p>
          <a:p>
            <a:pPr marL="661554" lvl="1" indent="-330777" algn="l">
              <a:lnSpc>
                <a:spcPts val="3309"/>
              </a:lnSpc>
              <a:buFont typeface="Arial"/>
              <a:buChar char="•"/>
            </a:pPr>
            <a:r>
              <a:rPr lang="en-US" sz="3064">
                <a:solidFill>
                  <a:srgbClr val="000000"/>
                </a:solidFill>
                <a:latin typeface="Open Sans"/>
                <a:ea typeface="Open Sans"/>
                <a:cs typeface="Open Sans"/>
                <a:sym typeface="Open Sans"/>
              </a:rPr>
              <a:t>Day 0</a:t>
            </a:r>
          </a:p>
          <a:p>
            <a:pPr marL="1323107" lvl="2" indent="-441036" algn="l">
              <a:lnSpc>
                <a:spcPts val="3309"/>
              </a:lnSpc>
              <a:buFont typeface="Arial"/>
              <a:buChar char="⚬"/>
            </a:pPr>
            <a:r>
              <a:rPr lang="en-US" sz="3064">
                <a:solidFill>
                  <a:srgbClr val="000000"/>
                </a:solidFill>
                <a:latin typeface="Open Sans"/>
                <a:ea typeface="Open Sans"/>
                <a:cs typeface="Open Sans"/>
                <a:sym typeface="Open Sans"/>
              </a:rPr>
              <a:t>Provider administers two LEN injections (INITIATION INJECTION 1 &amp; INITIATION INJECTION 2) in separate locations</a:t>
            </a:r>
          </a:p>
          <a:p>
            <a:pPr marL="1323107" lvl="2" indent="-441036" algn="l">
              <a:lnSpc>
                <a:spcPts val="3309"/>
              </a:lnSpc>
              <a:buFont typeface="Arial"/>
              <a:buChar char="⚬"/>
            </a:pPr>
            <a:r>
              <a:rPr lang="en-US" sz="3064">
                <a:solidFill>
                  <a:srgbClr val="000000"/>
                </a:solidFill>
                <a:latin typeface="Open Sans"/>
                <a:ea typeface="Open Sans"/>
                <a:cs typeface="Open Sans"/>
                <a:sym typeface="Open Sans"/>
              </a:rPr>
              <a:t>Client takes 2 LEN pills (LOADING PILLS 1 &amp; 2) by mouth, and is provided with LOADING PILLS 3 &amp; 4 to carry home with them to use the following day (Day 1)</a:t>
            </a:r>
          </a:p>
          <a:p>
            <a:pPr marL="661554" lvl="1" indent="-330777" algn="l">
              <a:lnSpc>
                <a:spcPts val="3309"/>
              </a:lnSpc>
              <a:buFont typeface="Arial"/>
              <a:buChar char="•"/>
            </a:pPr>
            <a:r>
              <a:rPr lang="en-US" sz="3064">
                <a:solidFill>
                  <a:srgbClr val="000000"/>
                </a:solidFill>
                <a:latin typeface="Open Sans"/>
                <a:ea typeface="Open Sans"/>
                <a:cs typeface="Open Sans"/>
                <a:sym typeface="Open Sans"/>
              </a:rPr>
              <a:t>Day 1</a:t>
            </a:r>
          </a:p>
          <a:p>
            <a:pPr marL="1323107" lvl="2" indent="-441036" algn="l">
              <a:lnSpc>
                <a:spcPts val="3309"/>
              </a:lnSpc>
              <a:buFont typeface="Arial"/>
              <a:buChar char="⚬"/>
            </a:pPr>
            <a:r>
              <a:rPr lang="en-US" sz="3064">
                <a:solidFill>
                  <a:srgbClr val="000000"/>
                </a:solidFill>
                <a:latin typeface="Open Sans"/>
                <a:ea typeface="Open Sans"/>
                <a:cs typeface="Open Sans"/>
                <a:sym typeface="Open Sans"/>
              </a:rPr>
              <a:t>Client takes 2 LEN pills (LOADING PILLS 3 &amp; 4) by mouth</a:t>
            </a:r>
          </a:p>
          <a:p>
            <a:pPr algn="l">
              <a:lnSpc>
                <a:spcPts val="3309"/>
              </a:lnSpc>
            </a:pPr>
            <a:endParaRPr lang="en-US" sz="3064">
              <a:solidFill>
                <a:srgbClr val="000000"/>
              </a:solidFill>
              <a:latin typeface="Open Sans"/>
              <a:ea typeface="Open Sans"/>
              <a:cs typeface="Open Sans"/>
              <a:sym typeface="Open Sans"/>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360803" y="392716"/>
            <a:ext cx="2099581" cy="1999851"/>
          </a:xfrm>
          <a:custGeom>
            <a:avLst/>
            <a:gdLst/>
            <a:ahLst/>
            <a:cxnLst/>
            <a:rect l="l" t="t" r="r" b="b"/>
            <a:pathLst>
              <a:path w="2099581" h="1999851">
                <a:moveTo>
                  <a:pt x="0" y="0"/>
                </a:moveTo>
                <a:lnTo>
                  <a:pt x="2099581" y="0"/>
                </a:lnTo>
                <a:lnTo>
                  <a:pt x="2099581" y="1999851"/>
                </a:lnTo>
                <a:lnTo>
                  <a:pt x="0" y="19998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23502" y="491749"/>
            <a:ext cx="1593935" cy="1783816"/>
            <a:chOff x="0" y="0"/>
            <a:chExt cx="2125246" cy="2378422"/>
          </a:xfrm>
        </p:grpSpPr>
        <p:sp>
          <p:nvSpPr>
            <p:cNvPr id="4" name="Freeform 4"/>
            <p:cNvSpPr/>
            <p:nvPr/>
          </p:nvSpPr>
          <p:spPr>
            <a:xfrm rot="-10800000" flipH="1">
              <a:off x="0" y="641680"/>
              <a:ext cx="1723716" cy="1736741"/>
            </a:xfrm>
            <a:custGeom>
              <a:avLst/>
              <a:gdLst/>
              <a:ahLst/>
              <a:cxnLst/>
              <a:rect l="l" t="t" r="r" b="b"/>
              <a:pathLst>
                <a:path w="1723716" h="1736741">
                  <a:moveTo>
                    <a:pt x="1723716" y="0"/>
                  </a:moveTo>
                  <a:lnTo>
                    <a:pt x="0" y="0"/>
                  </a:lnTo>
                  <a:lnTo>
                    <a:pt x="0" y="1736742"/>
                  </a:lnTo>
                  <a:lnTo>
                    <a:pt x="1723716" y="1736742"/>
                  </a:lnTo>
                  <a:lnTo>
                    <a:pt x="1723716"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478677" y="1201129"/>
              <a:ext cx="546850" cy="308922"/>
            </a:xfrm>
            <a:prstGeom prst="rect">
              <a:avLst/>
            </a:prstGeom>
          </p:spPr>
          <p:txBody>
            <a:bodyPr lIns="0" tIns="0" rIns="0" bIns="0" rtlCol="0" anchor="t">
              <a:spAutoFit/>
            </a:bodyPr>
            <a:lstStyle/>
            <a:p>
              <a:pPr algn="ctr">
                <a:lnSpc>
                  <a:spcPts val="1944"/>
                </a:lnSpc>
              </a:pPr>
              <a:r>
                <a:rPr lang="en-US" sz="1388">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912924" y="212409"/>
              <a:ext cx="986974" cy="1166291"/>
            </a:xfrm>
            <a:custGeom>
              <a:avLst/>
              <a:gdLst/>
              <a:ahLst/>
              <a:cxnLst/>
              <a:rect l="l" t="t" r="r" b="b"/>
              <a:pathLst>
                <a:path w="986974" h="1166291">
                  <a:moveTo>
                    <a:pt x="0" y="0"/>
                  </a:moveTo>
                  <a:lnTo>
                    <a:pt x="986974" y="0"/>
                  </a:lnTo>
                  <a:lnTo>
                    <a:pt x="986974" y="1166291"/>
                  </a:lnTo>
                  <a:lnTo>
                    <a:pt x="0" y="116629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113236" y="71606"/>
              <a:ext cx="436457" cy="591393"/>
            </a:xfrm>
            <a:custGeom>
              <a:avLst/>
              <a:gdLst/>
              <a:ahLst/>
              <a:cxnLst/>
              <a:rect l="l" t="t" r="r" b="b"/>
              <a:pathLst>
                <a:path w="436457" h="591393">
                  <a:moveTo>
                    <a:pt x="0" y="0"/>
                  </a:moveTo>
                  <a:lnTo>
                    <a:pt x="436457" y="0"/>
                  </a:lnTo>
                  <a:lnTo>
                    <a:pt x="436457" y="591393"/>
                  </a:lnTo>
                  <a:lnTo>
                    <a:pt x="0" y="59139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8466448" y="3881356"/>
            <a:ext cx="9342656" cy="4831952"/>
          </a:xfrm>
          <a:prstGeom prst="rect">
            <a:avLst/>
          </a:prstGeom>
        </p:spPr>
        <p:txBody>
          <a:bodyPr lIns="0" tIns="0" rIns="0" bIns="0" rtlCol="0" anchor="t">
            <a:spAutoFit/>
          </a:bodyPr>
          <a:lstStyle/>
          <a:p>
            <a:pPr algn="l">
              <a:lnSpc>
                <a:spcPts val="3496"/>
              </a:lnSpc>
            </a:pPr>
            <a:r>
              <a:rPr lang="en-US" sz="3237">
                <a:solidFill>
                  <a:srgbClr val="000000"/>
                </a:solidFill>
                <a:latin typeface="Open Sans"/>
                <a:ea typeface="Open Sans"/>
                <a:cs typeface="Open Sans"/>
                <a:sym typeface="Open Sans"/>
              </a:rPr>
              <a:t>Protection begins within 1 day of completing INITIATION INJECTIONS 1 &amp; 2 and Loading Pills 1 &amp; 2 (Day 0) in the INITIATION REGIMEN. Loading Pills 3 &amp; 4 (Day 1) are important for ensuring sustained protection.</a:t>
            </a:r>
          </a:p>
          <a:p>
            <a:pPr algn="l">
              <a:lnSpc>
                <a:spcPts val="3496"/>
              </a:lnSpc>
            </a:pPr>
            <a:endParaRPr lang="en-US" sz="3237">
              <a:solidFill>
                <a:srgbClr val="000000"/>
              </a:solidFill>
              <a:latin typeface="Open Sans"/>
              <a:ea typeface="Open Sans"/>
              <a:cs typeface="Open Sans"/>
              <a:sym typeface="Open Sans"/>
            </a:endParaRPr>
          </a:p>
          <a:p>
            <a:pPr algn="l">
              <a:lnSpc>
                <a:spcPts val="3496"/>
              </a:lnSpc>
            </a:pPr>
            <a:r>
              <a:rPr lang="en-US" sz="3237">
                <a:solidFill>
                  <a:srgbClr val="000000"/>
                </a:solidFill>
                <a:latin typeface="Open Sans"/>
                <a:ea typeface="Open Sans"/>
                <a:cs typeface="Open Sans"/>
                <a:sym typeface="Open Sans"/>
              </a:rPr>
              <a:t>There should be no deviations from the INITIATION REGIMEN dosing specifications. Deviations may result in suboptimal protection against HIV, such as delays to onset of protection.</a:t>
            </a:r>
          </a:p>
        </p:txBody>
      </p:sp>
      <p:sp>
        <p:nvSpPr>
          <p:cNvPr id="9" name="TextBox 9"/>
          <p:cNvSpPr txBox="1"/>
          <p:nvPr/>
        </p:nvSpPr>
        <p:spPr>
          <a:xfrm>
            <a:off x="2821187" y="1102573"/>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Starting LEN</a:t>
            </a:r>
          </a:p>
        </p:txBody>
      </p:sp>
      <p:sp>
        <p:nvSpPr>
          <p:cNvPr id="10" name="Freeform 10"/>
          <p:cNvSpPr/>
          <p:nvPr/>
        </p:nvSpPr>
        <p:spPr>
          <a:xfrm>
            <a:off x="623502" y="3298264"/>
            <a:ext cx="7842946" cy="5960036"/>
          </a:xfrm>
          <a:custGeom>
            <a:avLst/>
            <a:gdLst/>
            <a:ahLst/>
            <a:cxnLst/>
            <a:rect l="l" t="t" r="r" b="b"/>
            <a:pathLst>
              <a:path w="7842946" h="5960036">
                <a:moveTo>
                  <a:pt x="0" y="0"/>
                </a:moveTo>
                <a:lnTo>
                  <a:pt x="7842946" y="0"/>
                </a:lnTo>
                <a:lnTo>
                  <a:pt x="7842946" y="5960036"/>
                </a:lnTo>
                <a:lnTo>
                  <a:pt x="0" y="596003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5372964"/>
            <a:ext cx="15497243" cy="1087756"/>
          </a:xfrm>
          <a:prstGeom prst="rect">
            <a:avLst/>
          </a:prstGeom>
        </p:spPr>
        <p:txBody>
          <a:bodyPr lIns="0" tIns="0" rIns="0" bIns="0" rtlCol="0" anchor="t">
            <a:spAutoFit/>
          </a:bodyPr>
          <a:lstStyle/>
          <a:p>
            <a:pPr algn="l">
              <a:lnSpc>
                <a:spcPts val="8819"/>
              </a:lnSpc>
            </a:pPr>
            <a:r>
              <a:rPr lang="en-US" sz="6299" b="1">
                <a:solidFill>
                  <a:srgbClr val="FFFFFF"/>
                </a:solidFill>
                <a:latin typeface="Roboto Condensed Bold"/>
                <a:ea typeface="Roboto Condensed Bold"/>
                <a:cs typeface="Roboto Condensed Bold"/>
                <a:sym typeface="Roboto Condensed Bold"/>
              </a:rPr>
              <a:t>Continuing Use of PrEP After Starting</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Administration</a:t>
            </a:r>
          </a:p>
        </p:txBody>
      </p:sp>
      <p:grpSp>
        <p:nvGrpSpPr>
          <p:cNvPr id="3" name="Group 3"/>
          <p:cNvGrpSpPr/>
          <p:nvPr/>
        </p:nvGrpSpPr>
        <p:grpSpPr>
          <a:xfrm>
            <a:off x="0" y="-230104"/>
            <a:ext cx="3049046" cy="3007649"/>
            <a:chOff x="0" y="0"/>
            <a:chExt cx="4065395" cy="4010199"/>
          </a:xfrm>
        </p:grpSpPr>
        <p:sp>
          <p:nvSpPr>
            <p:cNvPr id="4" name="Freeform 4"/>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283386" y="2422659"/>
            <a:ext cx="16289195" cy="6835641"/>
          </a:xfrm>
          <a:prstGeom prst="rect">
            <a:avLst/>
          </a:prstGeom>
        </p:spPr>
        <p:txBody>
          <a:bodyPr lIns="0" tIns="0" rIns="0" bIns="0" rtlCol="0" anchor="t">
            <a:spAutoFit/>
          </a:bodyPr>
          <a:lstStyle/>
          <a:p>
            <a:pPr marL="678948" lvl="1" indent="-339474" algn="l">
              <a:lnSpc>
                <a:spcPts val="3396"/>
              </a:lnSpc>
              <a:buFont typeface="Arial"/>
              <a:buChar char="•"/>
            </a:pPr>
            <a:r>
              <a:rPr lang="en-US" sz="3144">
                <a:solidFill>
                  <a:srgbClr val="000000"/>
                </a:solidFill>
                <a:latin typeface="Open Sans"/>
                <a:ea typeface="Open Sans"/>
                <a:cs typeface="Open Sans"/>
                <a:sym typeface="Open Sans"/>
              </a:rPr>
              <a:t>Clients may receive a new supply of the DVR at different frequencies depending upon the level of support needed to sustain effective use, e.g. monthly or quarterly (to be covered in Lessons 4 and 5). Clients should always be supplied with a sufficient number of DVRs to allow for daily use until the next scheduled visit. </a:t>
            </a:r>
          </a:p>
          <a:p>
            <a:pPr marL="678948" lvl="1" indent="-339474" algn="l">
              <a:lnSpc>
                <a:spcPts val="3396"/>
              </a:lnSpc>
              <a:buFont typeface="Arial"/>
              <a:buChar char="•"/>
            </a:pPr>
            <a:r>
              <a:rPr lang="en-US" sz="3144">
                <a:solidFill>
                  <a:srgbClr val="000000"/>
                </a:solidFill>
                <a:latin typeface="Open Sans"/>
                <a:ea typeface="Open Sans"/>
                <a:cs typeface="Open Sans"/>
                <a:sym typeface="Open Sans"/>
              </a:rPr>
              <a:t>Consideration should also be given for providing an extra DVR in case follow-up is delayed, which may also prevent rationing of use as a follow-up visit approaches. While multi-month dispensing (MMD) should be used whenever possible, providers should be aware that some individuals may prefer a single-month supply only, for example, due to difficulties storing additional DVRs.</a:t>
            </a:r>
          </a:p>
          <a:p>
            <a:pPr marL="678948" lvl="1" indent="-339474" algn="l">
              <a:lnSpc>
                <a:spcPts val="3396"/>
              </a:lnSpc>
              <a:buFont typeface="Arial"/>
              <a:buChar char="•"/>
            </a:pPr>
            <a:r>
              <a:rPr lang="en-US" sz="3144">
                <a:solidFill>
                  <a:srgbClr val="000000"/>
                </a:solidFill>
                <a:latin typeface="Open Sans"/>
                <a:ea typeface="Open Sans"/>
                <a:cs typeface="Open Sans"/>
                <a:sym typeface="Open Sans"/>
              </a:rPr>
              <a:t>As a reminder, ensure the DVR has not expired before dispensing it, based upon the date on the packaging. Clients should also be instructed to do the same before self-insertion.</a:t>
            </a:r>
          </a:p>
          <a:p>
            <a:pPr marL="678948" lvl="1" indent="-339474" algn="l">
              <a:lnSpc>
                <a:spcPts val="3396"/>
              </a:lnSpc>
              <a:buFont typeface="Arial"/>
              <a:buChar char="•"/>
            </a:pPr>
            <a:r>
              <a:rPr lang="en-US" sz="3144">
                <a:solidFill>
                  <a:srgbClr val="000000"/>
                </a:solidFill>
                <a:latin typeface="Open Sans"/>
                <a:ea typeface="Open Sans"/>
                <a:cs typeface="Open Sans"/>
                <a:sym typeface="Open Sans"/>
              </a:rPr>
              <a:t>Insertion and removal can be done by the provider or the client, and providers should offer to help all clients for the first insertion. Some clients, particularly young women, may prefer assistance with additional insertions, and/or may benefit from assurance that the DVR has been inserted correctly, particularly early in use.</a:t>
            </a: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9396625" y="2700836"/>
            <a:ext cx="7862675" cy="6172200"/>
          </a:xfrm>
          <a:custGeom>
            <a:avLst/>
            <a:gdLst/>
            <a:ahLst/>
            <a:cxnLst/>
            <a:rect l="l" t="t" r="r" b="b"/>
            <a:pathLst>
              <a:path w="7862675" h="6172200">
                <a:moveTo>
                  <a:pt x="0" y="0"/>
                </a:moveTo>
                <a:lnTo>
                  <a:pt x="7862675" y="0"/>
                </a:lnTo>
                <a:lnTo>
                  <a:pt x="7862675" y="6172200"/>
                </a:lnTo>
                <a:lnTo>
                  <a:pt x="0" y="61722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811741" y="842242"/>
            <a:ext cx="16447559" cy="13611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Once PrEP has been started, what does ongoing PrEP use look like?</a:t>
            </a:r>
          </a:p>
        </p:txBody>
      </p:sp>
      <p:sp>
        <p:nvSpPr>
          <p:cNvPr id="4" name="TextBox 4"/>
          <p:cNvSpPr txBox="1"/>
          <p:nvPr/>
        </p:nvSpPr>
        <p:spPr>
          <a:xfrm>
            <a:off x="1028700" y="3977092"/>
            <a:ext cx="8006821" cy="3667312"/>
          </a:xfrm>
          <a:prstGeom prst="rect">
            <a:avLst/>
          </a:prstGeom>
        </p:spPr>
        <p:txBody>
          <a:bodyPr lIns="0" tIns="0" rIns="0" bIns="0" rtlCol="0" anchor="t">
            <a:spAutoFit/>
          </a:bodyPr>
          <a:lstStyle/>
          <a:p>
            <a:pPr algn="l">
              <a:lnSpc>
                <a:spcPts val="4167"/>
              </a:lnSpc>
            </a:pPr>
            <a:r>
              <a:rPr lang="en-US" sz="3858">
                <a:solidFill>
                  <a:srgbClr val="000000"/>
                </a:solidFill>
                <a:latin typeface="Open Sans"/>
                <a:ea typeface="Open Sans"/>
                <a:cs typeface="Open Sans"/>
                <a:sym typeface="Open Sans"/>
              </a:rPr>
              <a:t>Now that we’ve examined details about initial dosing/use and the time to onset of protection for each PrEP product, we’ll next describe how a client should continue using PrEP, if sustained protection is needed.</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652425" y="3557511"/>
            <a:ext cx="10856257" cy="4700966"/>
          </a:xfrm>
          <a:prstGeom prst="rect">
            <a:avLst/>
          </a:prstGeom>
        </p:spPr>
        <p:txBody>
          <a:bodyPr lIns="0" tIns="0" rIns="0" bIns="0" rtlCol="0" anchor="t">
            <a:spAutoFit/>
          </a:bodyPr>
          <a:lstStyle/>
          <a:p>
            <a:pPr algn="l">
              <a:lnSpc>
                <a:spcPts val="4157"/>
              </a:lnSpc>
            </a:pPr>
            <a:r>
              <a:rPr lang="en-US" sz="3849">
                <a:solidFill>
                  <a:srgbClr val="000000"/>
                </a:solidFill>
                <a:latin typeface="Open Sans"/>
                <a:ea typeface="Open Sans"/>
                <a:cs typeface="Open Sans"/>
                <a:sym typeface="Open Sans"/>
              </a:rPr>
              <a:t>After beginning TDF-based oral PrEP with the appropriate starting regimen based upon sex/gender and exposure routes, all clients (regardless of sex/gender and exposure routes) wanting to sustain protection against HIV should do so by</a:t>
            </a:r>
            <a:r>
              <a:rPr lang="en-US" sz="3849" b="1">
                <a:solidFill>
                  <a:srgbClr val="000000"/>
                </a:solidFill>
                <a:latin typeface="Open Sans Bold"/>
                <a:ea typeface="Open Sans Bold"/>
                <a:cs typeface="Open Sans Bold"/>
                <a:sym typeface="Open Sans Bold"/>
              </a:rPr>
              <a:t> taking 1 pill/day</a:t>
            </a:r>
            <a:r>
              <a:rPr lang="en-US" sz="3849">
                <a:solidFill>
                  <a:srgbClr val="000000"/>
                </a:solidFill>
                <a:latin typeface="Open Sans"/>
                <a:ea typeface="Open Sans"/>
                <a:cs typeface="Open Sans"/>
                <a:sym typeface="Open Sans"/>
              </a:rPr>
              <a:t> for as long as protection is needed, which may be an indefinite period for some, and shorter-term for others.</a:t>
            </a:r>
          </a:p>
        </p:txBody>
      </p:sp>
      <p:sp>
        <p:nvSpPr>
          <p:cNvPr id="6" name="Freeform 6"/>
          <p:cNvSpPr/>
          <p:nvPr/>
        </p:nvSpPr>
        <p:spPr>
          <a:xfrm>
            <a:off x="12350903" y="3509886"/>
            <a:ext cx="4640593" cy="4333153"/>
          </a:xfrm>
          <a:custGeom>
            <a:avLst/>
            <a:gdLst/>
            <a:ahLst/>
            <a:cxnLst/>
            <a:rect l="l" t="t" r="r" b="b"/>
            <a:pathLst>
              <a:path w="4640593" h="4333153">
                <a:moveTo>
                  <a:pt x="0" y="0"/>
                </a:moveTo>
                <a:lnTo>
                  <a:pt x="4640592" y="0"/>
                </a:lnTo>
                <a:lnTo>
                  <a:pt x="4640592" y="4333153"/>
                </a:lnTo>
                <a:lnTo>
                  <a:pt x="0" y="433315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3259526" y="1162050"/>
            <a:ext cx="1583933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Continuing Oral PrEP</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11861278" y="3307560"/>
            <a:ext cx="4670326" cy="4360917"/>
          </a:xfrm>
          <a:custGeom>
            <a:avLst/>
            <a:gdLst/>
            <a:ahLst/>
            <a:cxnLst/>
            <a:rect l="l" t="t" r="r" b="b"/>
            <a:pathLst>
              <a:path w="4670326" h="4360917">
                <a:moveTo>
                  <a:pt x="0" y="0"/>
                </a:moveTo>
                <a:lnTo>
                  <a:pt x="4670326" y="0"/>
                </a:lnTo>
                <a:lnTo>
                  <a:pt x="4670326" y="4360917"/>
                </a:lnTo>
                <a:lnTo>
                  <a:pt x="0" y="436091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6" name="TextBox 6"/>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Continuing DVR </a:t>
            </a:r>
          </a:p>
        </p:txBody>
      </p:sp>
      <p:sp>
        <p:nvSpPr>
          <p:cNvPr id="7" name="TextBox 7"/>
          <p:cNvSpPr txBox="1"/>
          <p:nvPr/>
        </p:nvSpPr>
        <p:spPr>
          <a:xfrm>
            <a:off x="1028700" y="4310273"/>
            <a:ext cx="10031808" cy="2639707"/>
          </a:xfrm>
          <a:prstGeom prst="rect">
            <a:avLst/>
          </a:prstGeom>
        </p:spPr>
        <p:txBody>
          <a:bodyPr lIns="0" tIns="0" rIns="0" bIns="0" rtlCol="0" anchor="t">
            <a:spAutoFit/>
          </a:bodyPr>
          <a:lstStyle/>
          <a:p>
            <a:pPr algn="l">
              <a:lnSpc>
                <a:spcPts val="4140"/>
              </a:lnSpc>
            </a:pPr>
            <a:r>
              <a:rPr lang="en-US" sz="3834">
                <a:solidFill>
                  <a:srgbClr val="000000"/>
                </a:solidFill>
                <a:latin typeface="Open Sans"/>
                <a:ea typeface="Open Sans"/>
                <a:cs typeface="Open Sans"/>
                <a:sym typeface="Open Sans"/>
              </a:rPr>
              <a:t>Once the DVR has begun providing protection 24 hours after being inserted, it should be left in place in those wanting to sustain protection, regardless of timing/frequency of sex (or menstruation).</a:t>
            </a:r>
          </a:p>
        </p:txBody>
      </p:sp>
      <p:sp>
        <p:nvSpPr>
          <p:cNvPr id="8" name="TextBox 8"/>
          <p:cNvSpPr txBox="1"/>
          <p:nvPr/>
        </p:nvSpPr>
        <p:spPr>
          <a:xfrm>
            <a:off x="1028700" y="8239977"/>
            <a:ext cx="16230600" cy="1606747"/>
          </a:xfrm>
          <a:prstGeom prst="rect">
            <a:avLst/>
          </a:prstGeom>
        </p:spPr>
        <p:txBody>
          <a:bodyPr lIns="0" tIns="0" rIns="0" bIns="0" rtlCol="0" anchor="t">
            <a:spAutoFit/>
          </a:bodyPr>
          <a:lstStyle/>
          <a:p>
            <a:pPr algn="l">
              <a:lnSpc>
                <a:spcPts val="3163"/>
              </a:lnSpc>
            </a:pPr>
            <a:r>
              <a:rPr lang="en-US" sz="2929" i="1">
                <a:solidFill>
                  <a:srgbClr val="000000"/>
                </a:solidFill>
                <a:latin typeface="Open Sans Italics"/>
                <a:ea typeface="Open Sans Italics"/>
                <a:cs typeface="Open Sans Italics"/>
                <a:sym typeface="Open Sans Italics"/>
              </a:rPr>
              <a:t>As noted previously, the DVR should not be removed immediately after sex, since protection against HIV rapidly declines after removal, and remnant bodily fluids from the sexual partner(s) are still capable of transmitting HIV after sex has ended. The DVR should only be removed after it has been in place for one month to exchange it for a new DVR, or to discontinue use.</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TextBox 6"/>
          <p:cNvSpPr txBox="1"/>
          <p:nvPr/>
        </p:nvSpPr>
        <p:spPr>
          <a:xfrm>
            <a:off x="553975" y="3163141"/>
            <a:ext cx="16705325" cy="3163582"/>
          </a:xfrm>
          <a:prstGeom prst="rect">
            <a:avLst/>
          </a:prstGeom>
        </p:spPr>
        <p:txBody>
          <a:bodyPr lIns="0" tIns="0" rIns="0" bIns="0" rtlCol="0" anchor="t">
            <a:spAutoFit/>
          </a:bodyPr>
          <a:lstStyle/>
          <a:p>
            <a:pPr algn="l">
              <a:lnSpc>
                <a:spcPts val="4140"/>
              </a:lnSpc>
            </a:pPr>
            <a:r>
              <a:rPr lang="en-US" sz="3834">
                <a:solidFill>
                  <a:srgbClr val="000000"/>
                </a:solidFill>
                <a:latin typeface="Open Sans"/>
                <a:ea typeface="Open Sans"/>
                <a:cs typeface="Open Sans"/>
                <a:sym typeface="Open Sans"/>
              </a:rPr>
              <a:t>After starting CAB-LA with INITIATION INJECTIONS 1 and 2 (administered one month apart), subsequent injections are necessary every two months for those wanting to sustain protection. We refer to these bi-monthly injections as FOLLOW-UP INJECTIONS.</a:t>
            </a:r>
          </a:p>
          <a:p>
            <a:pPr algn="l">
              <a:lnSpc>
                <a:spcPts val="4140"/>
              </a:lnSpc>
            </a:pPr>
            <a:endParaRPr lang="en-US" sz="3834">
              <a:solidFill>
                <a:srgbClr val="000000"/>
              </a:solidFill>
              <a:latin typeface="Open Sans"/>
              <a:ea typeface="Open Sans"/>
              <a:cs typeface="Open Sans"/>
              <a:sym typeface="Open Sans"/>
            </a:endParaRPr>
          </a:p>
          <a:p>
            <a:pPr algn="l">
              <a:lnSpc>
                <a:spcPts val="4140"/>
              </a:lnSpc>
            </a:pPr>
            <a:endParaRPr lang="en-US" sz="3834">
              <a:solidFill>
                <a:srgbClr val="000000"/>
              </a:solidFill>
              <a:latin typeface="Open Sans"/>
              <a:ea typeface="Open Sans"/>
              <a:cs typeface="Open Sans"/>
              <a:sym typeface="Open Sans"/>
            </a:endParaRPr>
          </a:p>
        </p:txBody>
      </p:sp>
      <p:sp>
        <p:nvSpPr>
          <p:cNvPr id="7" name="Freeform 7"/>
          <p:cNvSpPr/>
          <p:nvPr/>
        </p:nvSpPr>
        <p:spPr>
          <a:xfrm>
            <a:off x="2420231" y="5143500"/>
            <a:ext cx="13447538" cy="4995940"/>
          </a:xfrm>
          <a:custGeom>
            <a:avLst/>
            <a:gdLst/>
            <a:ahLst/>
            <a:cxnLst/>
            <a:rect l="l" t="t" r="r" b="b"/>
            <a:pathLst>
              <a:path w="13447538" h="4995940">
                <a:moveTo>
                  <a:pt x="0" y="0"/>
                </a:moveTo>
                <a:lnTo>
                  <a:pt x="13447538" y="0"/>
                </a:lnTo>
                <a:lnTo>
                  <a:pt x="13447538" y="4995940"/>
                </a:lnTo>
                <a:lnTo>
                  <a:pt x="0" y="499594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TextBox 8"/>
          <p:cNvSpPr txBox="1"/>
          <p:nvPr/>
        </p:nvSpPr>
        <p:spPr>
          <a:xfrm>
            <a:off x="3440630"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Continuing CAB-LA</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440630" cy="3376067"/>
            <a:chOff x="0" y="0"/>
            <a:chExt cx="4587507" cy="4501423"/>
          </a:xfrm>
        </p:grpSpPr>
        <p:sp>
          <p:nvSpPr>
            <p:cNvPr id="3" name="Freeform 3"/>
            <p:cNvSpPr/>
            <p:nvPr/>
          </p:nvSpPr>
          <p:spPr>
            <a:xfrm rot="-1423675">
              <a:off x="527625" y="568474"/>
              <a:ext cx="3532257" cy="3364474"/>
            </a:xfrm>
            <a:custGeom>
              <a:avLst/>
              <a:gdLst/>
              <a:ahLst/>
              <a:cxnLst/>
              <a:rect l="l" t="t" r="r" b="b"/>
              <a:pathLst>
                <a:path w="3532257" h="3364474">
                  <a:moveTo>
                    <a:pt x="0" y="0"/>
                  </a:moveTo>
                  <a:lnTo>
                    <a:pt x="3532257" y="0"/>
                  </a:lnTo>
                  <a:lnTo>
                    <a:pt x="3532257" y="3364474"/>
                  </a:lnTo>
                  <a:lnTo>
                    <a:pt x="0" y="336447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rot="-10800000">
              <a:off x="1118309" y="964523"/>
              <a:ext cx="2350888" cy="2368653"/>
            </a:xfrm>
            <a:custGeom>
              <a:avLst/>
              <a:gdLst/>
              <a:ahLst/>
              <a:cxnLst/>
              <a:rect l="l" t="t" r="r" b="b"/>
              <a:pathLst>
                <a:path w="2350888" h="2368653">
                  <a:moveTo>
                    <a:pt x="0" y="0"/>
                  </a:moveTo>
                  <a:lnTo>
                    <a:pt x="2350889" y="0"/>
                  </a:lnTo>
                  <a:lnTo>
                    <a:pt x="2350889" y="2368653"/>
                  </a:lnTo>
                  <a:lnTo>
                    <a:pt x="0" y="236865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050126" y="1772745"/>
              <a:ext cx="745821" cy="318727"/>
            </a:xfrm>
            <a:prstGeom prst="rect">
              <a:avLst/>
            </a:prstGeom>
          </p:spPr>
          <p:txBody>
            <a:bodyPr lIns="0" tIns="0" rIns="0" bIns="0" rtlCol="0" anchor="t">
              <a:spAutoFit/>
            </a:bodyPr>
            <a:lstStyle/>
            <a:p>
              <a:pPr algn="ctr">
                <a:lnSpc>
                  <a:spcPts val="1831"/>
                </a:lnSpc>
              </a:pPr>
              <a:r>
                <a:rPr lang="en-US" sz="1308">
                  <a:solidFill>
                    <a:srgbClr val="A93291"/>
                  </a:solidFill>
                  <a:latin typeface="Aloja"/>
                  <a:ea typeface="Aloja"/>
                  <a:cs typeface="Aloja"/>
                  <a:sym typeface="Aloja"/>
                </a:rPr>
                <a:t>C</a:t>
              </a:r>
            </a:p>
          </p:txBody>
        </p:sp>
      </p:grpSp>
      <p:sp>
        <p:nvSpPr>
          <p:cNvPr id="6" name="Freeform 6"/>
          <p:cNvSpPr/>
          <p:nvPr/>
        </p:nvSpPr>
        <p:spPr>
          <a:xfrm>
            <a:off x="3741491" y="4231223"/>
            <a:ext cx="10805018" cy="6077823"/>
          </a:xfrm>
          <a:custGeom>
            <a:avLst/>
            <a:gdLst/>
            <a:ahLst/>
            <a:cxnLst/>
            <a:rect l="l" t="t" r="r" b="b"/>
            <a:pathLst>
              <a:path w="10805018" h="6077823">
                <a:moveTo>
                  <a:pt x="0" y="0"/>
                </a:moveTo>
                <a:lnTo>
                  <a:pt x="10805018" y="0"/>
                </a:lnTo>
                <a:lnTo>
                  <a:pt x="10805018" y="6077823"/>
                </a:lnTo>
                <a:lnTo>
                  <a:pt x="0" y="6077823"/>
                </a:lnTo>
                <a:lnTo>
                  <a:pt x="0" y="0"/>
                </a:lnTo>
                <a:close/>
              </a:path>
            </a:pathLst>
          </a:custGeom>
          <a:blipFill>
            <a:blip r:embed="rId6"/>
            <a:stretch>
              <a:fillRect/>
            </a:stretch>
          </a:blipFill>
        </p:spPr>
      </p:sp>
      <p:sp>
        <p:nvSpPr>
          <p:cNvPr id="7" name="TextBox 7"/>
          <p:cNvSpPr txBox="1"/>
          <p:nvPr/>
        </p:nvSpPr>
        <p:spPr>
          <a:xfrm>
            <a:off x="553975" y="3163141"/>
            <a:ext cx="16705325" cy="1068082"/>
          </a:xfrm>
          <a:prstGeom prst="rect">
            <a:avLst/>
          </a:prstGeom>
        </p:spPr>
        <p:txBody>
          <a:bodyPr lIns="0" tIns="0" rIns="0" bIns="0" rtlCol="0" anchor="t">
            <a:spAutoFit/>
          </a:bodyPr>
          <a:lstStyle/>
          <a:p>
            <a:pPr algn="l">
              <a:lnSpc>
                <a:spcPts val="4140"/>
              </a:lnSpc>
            </a:pPr>
            <a:r>
              <a:rPr lang="en-US" sz="3834">
                <a:solidFill>
                  <a:srgbClr val="000000"/>
                </a:solidFill>
                <a:latin typeface="Open Sans"/>
                <a:ea typeface="Open Sans"/>
                <a:cs typeface="Open Sans"/>
                <a:sym typeface="Open Sans"/>
              </a:rPr>
              <a:t>Similar to scheduling INITIATION INJECTION 2, there is a +/- 7 days window for FOLLOW-UP INJECTIONS to allow for flexibility in scheduling.</a:t>
            </a:r>
          </a:p>
        </p:txBody>
      </p:sp>
      <p:sp>
        <p:nvSpPr>
          <p:cNvPr id="8" name="TextBox 8"/>
          <p:cNvSpPr txBox="1"/>
          <p:nvPr/>
        </p:nvSpPr>
        <p:spPr>
          <a:xfrm>
            <a:off x="3440630" y="1397965"/>
            <a:ext cx="1295025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Continuing CAB-LA</a:t>
            </a: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8984890">
            <a:off x="444086" y="483365"/>
            <a:ext cx="2584224" cy="2461473"/>
          </a:xfrm>
          <a:custGeom>
            <a:avLst/>
            <a:gdLst/>
            <a:ahLst/>
            <a:cxnLst/>
            <a:rect l="l" t="t" r="r" b="b"/>
            <a:pathLst>
              <a:path w="2584224" h="2461473">
                <a:moveTo>
                  <a:pt x="0" y="0"/>
                </a:moveTo>
                <a:lnTo>
                  <a:pt x="2584224" y="0"/>
                </a:lnTo>
                <a:lnTo>
                  <a:pt x="2584224" y="2461473"/>
                </a:lnTo>
                <a:lnTo>
                  <a:pt x="0" y="246147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767424" y="605259"/>
            <a:ext cx="1961860" cy="2195571"/>
            <a:chOff x="0" y="0"/>
            <a:chExt cx="2615813" cy="2927428"/>
          </a:xfrm>
        </p:grpSpPr>
        <p:sp>
          <p:nvSpPr>
            <p:cNvPr id="4" name="Freeform 4"/>
            <p:cNvSpPr/>
            <p:nvPr/>
          </p:nvSpPr>
          <p:spPr>
            <a:xfrm rot="-10800000" flipH="1">
              <a:off x="0" y="789798"/>
              <a:ext cx="2121597" cy="2137630"/>
            </a:xfrm>
            <a:custGeom>
              <a:avLst/>
              <a:gdLst/>
              <a:ahLst/>
              <a:cxnLst/>
              <a:rect l="l" t="t" r="r" b="b"/>
              <a:pathLst>
                <a:path w="2121597" h="2137630">
                  <a:moveTo>
                    <a:pt x="2121597" y="0"/>
                  </a:moveTo>
                  <a:lnTo>
                    <a:pt x="0" y="0"/>
                  </a:lnTo>
                  <a:lnTo>
                    <a:pt x="0" y="2137630"/>
                  </a:lnTo>
                  <a:lnTo>
                    <a:pt x="2121597" y="2137630"/>
                  </a:lnTo>
                  <a:lnTo>
                    <a:pt x="2121597"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589169" y="1475455"/>
              <a:ext cx="673079" cy="383158"/>
            </a:xfrm>
            <a:prstGeom prst="rect">
              <a:avLst/>
            </a:prstGeom>
          </p:spPr>
          <p:txBody>
            <a:bodyPr lIns="0" tIns="0" rIns="0" bIns="0" rtlCol="0" anchor="t">
              <a:spAutoFit/>
            </a:bodyPr>
            <a:lstStyle/>
            <a:p>
              <a:pPr algn="ctr">
                <a:lnSpc>
                  <a:spcPts val="2392"/>
                </a:lnSpc>
              </a:pPr>
              <a:r>
                <a:rPr lang="en-US" sz="170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1123653" y="261439"/>
              <a:ext cx="1214795" cy="1435504"/>
            </a:xfrm>
            <a:custGeom>
              <a:avLst/>
              <a:gdLst/>
              <a:ahLst/>
              <a:cxnLst/>
              <a:rect l="l" t="t" r="r" b="b"/>
              <a:pathLst>
                <a:path w="1214795" h="1435504">
                  <a:moveTo>
                    <a:pt x="0" y="0"/>
                  </a:moveTo>
                  <a:lnTo>
                    <a:pt x="1214794" y="0"/>
                  </a:lnTo>
                  <a:lnTo>
                    <a:pt x="1214794" y="1435504"/>
                  </a:lnTo>
                  <a:lnTo>
                    <a:pt x="0" y="143550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rot="-8500143">
              <a:off x="1370202" y="88135"/>
              <a:ext cx="537204" cy="727903"/>
            </a:xfrm>
            <a:custGeom>
              <a:avLst/>
              <a:gdLst/>
              <a:ahLst/>
              <a:cxnLst/>
              <a:rect l="l" t="t" r="r" b="b"/>
              <a:pathLst>
                <a:path w="537204" h="727903">
                  <a:moveTo>
                    <a:pt x="0" y="0"/>
                  </a:moveTo>
                  <a:lnTo>
                    <a:pt x="537204" y="0"/>
                  </a:lnTo>
                  <a:lnTo>
                    <a:pt x="537204" y="727903"/>
                  </a:lnTo>
                  <a:lnTo>
                    <a:pt x="0" y="727903"/>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8" name="TextBox 8"/>
          <p:cNvSpPr txBox="1"/>
          <p:nvPr/>
        </p:nvSpPr>
        <p:spPr>
          <a:xfrm>
            <a:off x="3106075" y="2469480"/>
            <a:ext cx="14482233" cy="3213774"/>
          </a:xfrm>
          <a:prstGeom prst="rect">
            <a:avLst/>
          </a:prstGeom>
        </p:spPr>
        <p:txBody>
          <a:bodyPr lIns="0" tIns="0" rIns="0" bIns="0" rtlCol="0" anchor="t">
            <a:spAutoFit/>
          </a:bodyPr>
          <a:lstStyle/>
          <a:p>
            <a:pPr algn="l">
              <a:lnSpc>
                <a:spcPts val="3647"/>
              </a:lnSpc>
            </a:pPr>
            <a:r>
              <a:rPr lang="en-US" sz="3377">
                <a:solidFill>
                  <a:srgbClr val="000000"/>
                </a:solidFill>
                <a:latin typeface="Open Sans"/>
                <a:ea typeface="Open Sans"/>
                <a:cs typeface="Open Sans"/>
                <a:sym typeface="Open Sans"/>
              </a:rPr>
              <a:t>After starting LEN by the INITIATON REGIMEN (INITIATION INJECTIONS 1 &amp; 2 and Loading Pills 1 &amp; 2 – Day 0; Loading Pills 3 &amp; 4 – Day 1), subsequent </a:t>
            </a:r>
            <a:r>
              <a:rPr lang="en-US" sz="3377" b="1">
                <a:solidFill>
                  <a:srgbClr val="000000"/>
                </a:solidFill>
                <a:latin typeface="Open Sans Bold"/>
                <a:ea typeface="Open Sans Bold"/>
                <a:cs typeface="Open Sans Bold"/>
                <a:sym typeface="Open Sans Bold"/>
              </a:rPr>
              <a:t>LEN injections are necessary every six months (26 weeks)</a:t>
            </a:r>
            <a:r>
              <a:rPr lang="en-US" sz="3377">
                <a:solidFill>
                  <a:srgbClr val="000000"/>
                </a:solidFill>
                <a:latin typeface="Open Sans"/>
                <a:ea typeface="Open Sans"/>
                <a:cs typeface="Open Sans"/>
                <a:sym typeface="Open Sans"/>
              </a:rPr>
              <a:t> for those wanting to sustain protection. We refer to these bi-annual injections as FOLLOW-UP INJECTIONS.</a:t>
            </a:r>
          </a:p>
          <a:p>
            <a:pPr algn="l">
              <a:lnSpc>
                <a:spcPts val="3647"/>
              </a:lnSpc>
            </a:pPr>
            <a:endParaRPr lang="en-US" sz="3377">
              <a:solidFill>
                <a:srgbClr val="000000"/>
              </a:solidFill>
              <a:latin typeface="Open Sans"/>
              <a:ea typeface="Open Sans"/>
              <a:cs typeface="Open Sans"/>
              <a:sym typeface="Open Sans"/>
            </a:endParaRPr>
          </a:p>
          <a:p>
            <a:pPr algn="l">
              <a:lnSpc>
                <a:spcPts val="3647"/>
              </a:lnSpc>
            </a:pPr>
            <a:r>
              <a:rPr lang="en-US" sz="3377">
                <a:solidFill>
                  <a:srgbClr val="000000"/>
                </a:solidFill>
                <a:latin typeface="Open Sans"/>
                <a:ea typeface="Open Sans"/>
                <a:cs typeface="Open Sans"/>
                <a:sym typeface="Open Sans"/>
              </a:rPr>
              <a:t>There is a +/- 14 day scheduling window for all FOLLOW-UP INJECTIONS.</a:t>
            </a:r>
          </a:p>
        </p:txBody>
      </p:sp>
      <p:sp>
        <p:nvSpPr>
          <p:cNvPr id="9" name="Freeform 9"/>
          <p:cNvSpPr/>
          <p:nvPr/>
        </p:nvSpPr>
        <p:spPr>
          <a:xfrm>
            <a:off x="2525783" y="6140454"/>
            <a:ext cx="14072847" cy="2907672"/>
          </a:xfrm>
          <a:custGeom>
            <a:avLst/>
            <a:gdLst/>
            <a:ahLst/>
            <a:cxnLst/>
            <a:rect l="l" t="t" r="r" b="b"/>
            <a:pathLst>
              <a:path w="14072847" h="2907672">
                <a:moveTo>
                  <a:pt x="0" y="0"/>
                </a:moveTo>
                <a:lnTo>
                  <a:pt x="14072847" y="0"/>
                </a:lnTo>
                <a:lnTo>
                  <a:pt x="14072847" y="2907673"/>
                </a:lnTo>
                <a:lnTo>
                  <a:pt x="0" y="2907673"/>
                </a:lnTo>
                <a:lnTo>
                  <a:pt x="0" y="0"/>
                </a:lnTo>
                <a:close/>
              </a:path>
            </a:pathLst>
          </a:custGeom>
          <a:blipFill>
            <a:blip r:embed="rId8">
              <a:extLst>
                <a:ext uri="{96DAC541-7B7A-43D3-8B79-37D633B846F1}">
                  <asvg:svgBlip xmlns:asvg="http://schemas.microsoft.com/office/drawing/2016/SVG/main" r:embed="rId9"/>
                </a:ext>
              </a:extLst>
            </a:blip>
            <a:stretch>
              <a:fillRect l="-4760" t="-26919" r="-8589" b="-40403"/>
            </a:stretch>
          </a:blipFill>
        </p:spPr>
      </p:sp>
      <p:sp>
        <p:nvSpPr>
          <p:cNvPr id="10" name="TextBox 10"/>
          <p:cNvSpPr txBox="1"/>
          <p:nvPr/>
        </p:nvSpPr>
        <p:spPr>
          <a:xfrm>
            <a:off x="3472396" y="1162050"/>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Continuing LEN</a:t>
            </a:r>
          </a:p>
        </p:txBody>
      </p:sp>
      <p:sp>
        <p:nvSpPr>
          <p:cNvPr id="11" name="TextBox 11"/>
          <p:cNvSpPr txBox="1"/>
          <p:nvPr/>
        </p:nvSpPr>
        <p:spPr>
          <a:xfrm>
            <a:off x="2091779" y="9067177"/>
            <a:ext cx="3636285" cy="663358"/>
          </a:xfrm>
          <a:prstGeom prst="rect">
            <a:avLst/>
          </a:prstGeom>
        </p:spPr>
        <p:txBody>
          <a:bodyPr lIns="0" tIns="0" rIns="0" bIns="0" rtlCol="0" anchor="t">
            <a:spAutoFit/>
          </a:bodyPr>
          <a:lstStyle/>
          <a:p>
            <a:pPr algn="ctr">
              <a:lnSpc>
                <a:spcPts val="1784"/>
              </a:lnSpc>
            </a:pPr>
            <a:r>
              <a:rPr lang="en-US" sz="1652" b="1">
                <a:solidFill>
                  <a:srgbClr val="000000"/>
                </a:solidFill>
                <a:latin typeface="Open Sans Bold"/>
                <a:ea typeface="Open Sans Bold"/>
                <a:cs typeface="Open Sans Bold"/>
                <a:sym typeface="Open Sans Bold"/>
              </a:rPr>
              <a:t>INITIATION REGIMEN</a:t>
            </a:r>
          </a:p>
          <a:p>
            <a:pPr algn="ctr">
              <a:lnSpc>
                <a:spcPts val="1784"/>
              </a:lnSpc>
            </a:pPr>
            <a:r>
              <a:rPr lang="en-US" sz="1652">
                <a:solidFill>
                  <a:srgbClr val="000000"/>
                </a:solidFill>
                <a:latin typeface="Open Sans"/>
                <a:ea typeface="Open Sans"/>
                <a:cs typeface="Open Sans"/>
                <a:sym typeface="Open Sans"/>
              </a:rPr>
              <a:t>(INITIATION INJECTIONS 1&amp;2/ LOADING PILLS 1-4)</a:t>
            </a:r>
          </a:p>
        </p:txBody>
      </p:sp>
      <p:sp>
        <p:nvSpPr>
          <p:cNvPr id="12" name="TextBox 12"/>
          <p:cNvSpPr txBox="1"/>
          <p:nvPr/>
        </p:nvSpPr>
        <p:spPr>
          <a:xfrm>
            <a:off x="13623015" y="9067177"/>
            <a:ext cx="3636285" cy="444283"/>
          </a:xfrm>
          <a:prstGeom prst="rect">
            <a:avLst/>
          </a:prstGeom>
        </p:spPr>
        <p:txBody>
          <a:bodyPr lIns="0" tIns="0" rIns="0" bIns="0" rtlCol="0" anchor="t">
            <a:spAutoFit/>
          </a:bodyPr>
          <a:lstStyle/>
          <a:p>
            <a:pPr algn="ctr">
              <a:lnSpc>
                <a:spcPts val="1784"/>
              </a:lnSpc>
            </a:pPr>
            <a:r>
              <a:rPr lang="en-US" sz="1652" b="1">
                <a:solidFill>
                  <a:srgbClr val="000000"/>
                </a:solidFill>
                <a:latin typeface="Open Sans Bold"/>
                <a:ea typeface="Open Sans Bold"/>
                <a:cs typeface="Open Sans Bold"/>
                <a:sym typeface="Open Sans Bold"/>
              </a:rPr>
              <a:t>FOLLOW-UP INJECTIONS</a:t>
            </a:r>
          </a:p>
          <a:p>
            <a:pPr algn="ctr">
              <a:lnSpc>
                <a:spcPts val="1784"/>
              </a:lnSpc>
            </a:pPr>
            <a:r>
              <a:rPr lang="en-US" sz="1652">
                <a:solidFill>
                  <a:srgbClr val="000000"/>
                </a:solidFill>
                <a:latin typeface="Open Sans"/>
                <a:ea typeface="Open Sans"/>
                <a:cs typeface="Open Sans"/>
                <a:sym typeface="Open Sans"/>
              </a:rPr>
              <a:t>6 MONTHS (26 WEEKS) +/- 14 DAYS </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5372964"/>
            <a:ext cx="15497243" cy="1087756"/>
          </a:xfrm>
          <a:prstGeom prst="rect">
            <a:avLst/>
          </a:prstGeom>
        </p:spPr>
        <p:txBody>
          <a:bodyPr lIns="0" tIns="0" rIns="0" bIns="0" rtlCol="0" anchor="t">
            <a:spAutoFit/>
          </a:bodyPr>
          <a:lstStyle/>
          <a:p>
            <a:pPr algn="l">
              <a:lnSpc>
                <a:spcPts val="8819"/>
              </a:lnSpc>
            </a:pPr>
            <a:r>
              <a:rPr lang="en-US" sz="6299" b="1">
                <a:solidFill>
                  <a:srgbClr val="FFFFFF"/>
                </a:solidFill>
                <a:latin typeface="Roboto Condensed Bold"/>
                <a:ea typeface="Roboto Condensed Bold"/>
                <a:cs typeface="Roboto Condensed Bold"/>
                <a:sym typeface="Roboto Condensed Bold"/>
              </a:rPr>
              <a:t>Final Dosing and Discontinuation of PrEP</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548196" y="3436355"/>
            <a:ext cx="7207340" cy="6135249"/>
          </a:xfrm>
          <a:custGeom>
            <a:avLst/>
            <a:gdLst/>
            <a:ahLst/>
            <a:cxnLst/>
            <a:rect l="l" t="t" r="r" b="b"/>
            <a:pathLst>
              <a:path w="7207340" h="6135249">
                <a:moveTo>
                  <a:pt x="0" y="0"/>
                </a:moveTo>
                <a:lnTo>
                  <a:pt x="7207341" y="0"/>
                </a:lnTo>
                <a:lnTo>
                  <a:pt x="7207341" y="6135248"/>
                </a:lnTo>
                <a:lnTo>
                  <a:pt x="0" y="6135248"/>
                </a:lnTo>
                <a:lnTo>
                  <a:pt x="0" y="0"/>
                </a:lnTo>
                <a:close/>
              </a:path>
            </a:pathLst>
          </a:custGeom>
          <a:blipFill>
            <a:blip r:embed="rId2"/>
            <a:stretch>
              <a:fillRect/>
            </a:stretch>
          </a:blipFill>
        </p:spPr>
      </p:sp>
      <p:sp>
        <p:nvSpPr>
          <p:cNvPr id="3" name="TextBox 3"/>
          <p:cNvSpPr txBox="1"/>
          <p:nvPr/>
        </p:nvSpPr>
        <p:spPr>
          <a:xfrm>
            <a:off x="548196" y="690572"/>
            <a:ext cx="16447559" cy="20088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How long does HIV protection last after the final dose? How long does PrEP remain in the body after stopping and what are the clinical management considerations?</a:t>
            </a:r>
          </a:p>
        </p:txBody>
      </p:sp>
      <p:sp>
        <p:nvSpPr>
          <p:cNvPr id="4" name="TextBox 4"/>
          <p:cNvSpPr txBox="1"/>
          <p:nvPr/>
        </p:nvSpPr>
        <p:spPr>
          <a:xfrm>
            <a:off x="7833418" y="3112008"/>
            <a:ext cx="10107724" cy="717499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Each PrEP product protects against HIV for a different period after stopping, though some provide no protection once use is discontinued. Here we’ll describe considerations around final dosing of each PrEP product, as well as how long the medication from each product remains in the body.</a:t>
            </a:r>
          </a:p>
          <a:p>
            <a:pPr marL="712467" lvl="1" indent="-356233" algn="l">
              <a:lnSpc>
                <a:spcPts val="3563"/>
              </a:lnSpc>
              <a:buFont typeface="Arial"/>
              <a:buChar char="•"/>
            </a:pPr>
            <a:r>
              <a:rPr lang="en-US" sz="3299">
                <a:solidFill>
                  <a:srgbClr val="000000"/>
                </a:solidFill>
                <a:latin typeface="Open Sans"/>
                <a:ea typeface="Open Sans"/>
                <a:cs typeface="Open Sans"/>
                <a:sym typeface="Open Sans"/>
              </a:rPr>
              <a:t>After discontinuing any PrEP product, if HIV exposure(s) resume in the future, clients wishing to begin using PrEP again should be supported to restart (or use a different PrEP product or HIV prevention strategy suited to their needs and preferences). There is no limit to the number of times a client may restart a PrEP product.</a:t>
            </a:r>
          </a:p>
          <a:p>
            <a:pPr algn="l">
              <a:lnSpc>
                <a:spcPts val="3563"/>
              </a:lnSpc>
            </a:pPr>
            <a:endParaRPr lang="en-US" sz="3299">
              <a:solidFill>
                <a:srgbClr val="000000"/>
              </a:solidFill>
              <a:latin typeface="Open Sans"/>
              <a:ea typeface="Open Sans"/>
              <a:cs typeface="Open Sans"/>
              <a:sym typeface="Open Sans"/>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571089"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After Final Dose: Oral PrEP</a:t>
            </a:r>
          </a:p>
        </p:txBody>
      </p:sp>
      <p:sp>
        <p:nvSpPr>
          <p:cNvPr id="6" name="TextBox 6"/>
          <p:cNvSpPr txBox="1"/>
          <p:nvPr/>
        </p:nvSpPr>
        <p:spPr>
          <a:xfrm>
            <a:off x="2571767" y="3847479"/>
            <a:ext cx="14123056" cy="3436301"/>
          </a:xfrm>
          <a:prstGeom prst="rect">
            <a:avLst/>
          </a:prstGeom>
        </p:spPr>
        <p:txBody>
          <a:bodyPr lIns="0" tIns="0" rIns="0" bIns="0" rtlCol="0" anchor="t">
            <a:spAutoFit/>
          </a:bodyPr>
          <a:lstStyle/>
          <a:p>
            <a:pPr marL="913059" lvl="1" indent="-456530" algn="l">
              <a:lnSpc>
                <a:spcPts val="4567"/>
              </a:lnSpc>
              <a:buFont typeface="Arial"/>
              <a:buChar char="•"/>
            </a:pPr>
            <a:r>
              <a:rPr lang="en-US" sz="4229">
                <a:solidFill>
                  <a:srgbClr val="000000"/>
                </a:solidFill>
                <a:latin typeface="Open Sans"/>
                <a:ea typeface="Open Sans"/>
                <a:cs typeface="Open Sans"/>
                <a:sym typeface="Open Sans"/>
              </a:rPr>
              <a:t>Once TDF-based oral PrEP is stopped, protection against HIV </a:t>
            </a:r>
            <a:r>
              <a:rPr lang="en-US" sz="4229" b="1">
                <a:solidFill>
                  <a:srgbClr val="000000"/>
                </a:solidFill>
                <a:latin typeface="Open Sans Bold"/>
                <a:ea typeface="Open Sans Bold"/>
                <a:cs typeface="Open Sans Bold"/>
                <a:sym typeface="Open Sans Bold"/>
              </a:rPr>
              <a:t>quickly declines</a:t>
            </a:r>
            <a:r>
              <a:rPr lang="en-US" sz="4229">
                <a:solidFill>
                  <a:srgbClr val="000000"/>
                </a:solidFill>
                <a:latin typeface="Open Sans"/>
                <a:ea typeface="Open Sans"/>
                <a:cs typeface="Open Sans"/>
                <a:sym typeface="Open Sans"/>
              </a:rPr>
              <a:t>. </a:t>
            </a:r>
          </a:p>
          <a:p>
            <a:pPr marL="913059" lvl="1" indent="-456530" algn="l">
              <a:lnSpc>
                <a:spcPts val="4567"/>
              </a:lnSpc>
              <a:buFont typeface="Arial"/>
              <a:buChar char="•"/>
            </a:pPr>
            <a:r>
              <a:rPr lang="en-US" sz="4229">
                <a:solidFill>
                  <a:srgbClr val="000000"/>
                </a:solidFill>
                <a:latin typeface="Open Sans"/>
                <a:ea typeface="Open Sans"/>
                <a:cs typeface="Open Sans"/>
                <a:sym typeface="Open Sans"/>
              </a:rPr>
              <a:t>For this reason, continued use after the last day of exposure is necessary, with the number of additional days of use depending upon a client’s sex, gender and HIV exposure routes</a:t>
            </a: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2484237" y="4960058"/>
            <a:ext cx="13319526" cy="4961523"/>
          </a:xfrm>
          <a:custGeom>
            <a:avLst/>
            <a:gdLst/>
            <a:ahLst/>
            <a:cxnLst/>
            <a:rect l="l" t="t" r="r" b="b"/>
            <a:pathLst>
              <a:path w="13319526" h="4961523">
                <a:moveTo>
                  <a:pt x="0" y="0"/>
                </a:moveTo>
                <a:lnTo>
                  <a:pt x="13319526" y="0"/>
                </a:lnTo>
                <a:lnTo>
                  <a:pt x="13319526" y="4961523"/>
                </a:lnTo>
                <a:lnTo>
                  <a:pt x="0" y="4961523"/>
                </a:lnTo>
                <a:lnTo>
                  <a:pt x="0" y="0"/>
                </a:lnTo>
                <a:close/>
              </a:path>
            </a:pathLst>
          </a:custGeom>
          <a:blipFill>
            <a:blip r:embed="rId6"/>
            <a:stretch>
              <a:fillRect/>
            </a:stretch>
          </a:blipFill>
        </p:spPr>
      </p:sp>
      <p:sp>
        <p:nvSpPr>
          <p:cNvPr id="6" name="TextBox 6"/>
          <p:cNvSpPr txBox="1"/>
          <p:nvPr/>
        </p:nvSpPr>
        <p:spPr>
          <a:xfrm>
            <a:off x="3571089"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After Final Dose: Oral PrEP</a:t>
            </a:r>
          </a:p>
        </p:txBody>
      </p:sp>
      <p:sp>
        <p:nvSpPr>
          <p:cNvPr id="7" name="TextBox 7"/>
          <p:cNvSpPr txBox="1"/>
          <p:nvPr/>
        </p:nvSpPr>
        <p:spPr>
          <a:xfrm>
            <a:off x="3068582" y="2261816"/>
            <a:ext cx="13496988" cy="269824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Cisgender women, transgender women taking gender-affirming hormones, transgender men, and anyone using TDF-based oral PrEP to prevent HIV from injecting practices:</a:t>
            </a:r>
          </a:p>
          <a:p>
            <a:pPr marL="1424934" lvl="2" indent="-474978" algn="l">
              <a:lnSpc>
                <a:spcPts val="3563"/>
              </a:lnSpc>
              <a:buFont typeface="Arial"/>
              <a:buChar char="⚬"/>
            </a:pPr>
            <a:r>
              <a:rPr lang="en-US" sz="3299">
                <a:solidFill>
                  <a:srgbClr val="000000"/>
                </a:solidFill>
                <a:latin typeface="Open Sans"/>
                <a:ea typeface="Open Sans"/>
                <a:cs typeface="Open Sans"/>
                <a:sym typeface="Open Sans"/>
              </a:rPr>
              <a:t>After the last day of exposure, use of </a:t>
            </a:r>
            <a:r>
              <a:rPr lang="en-US" sz="3299" b="1">
                <a:solidFill>
                  <a:srgbClr val="000000"/>
                </a:solidFill>
                <a:latin typeface="Open Sans Bold"/>
                <a:ea typeface="Open Sans Bold"/>
                <a:cs typeface="Open Sans Bold"/>
                <a:sym typeface="Open Sans Bold"/>
              </a:rPr>
              <a:t>1 pill/day must continue for 7 additional days.</a:t>
            </a:r>
          </a:p>
          <a:p>
            <a:pPr algn="l">
              <a:lnSpc>
                <a:spcPts val="3563"/>
              </a:lnSpc>
            </a:pPr>
            <a:endParaRPr lang="en-US" sz="3299" b="1">
              <a:solidFill>
                <a:srgbClr val="000000"/>
              </a:solidFill>
              <a:latin typeface="Open Sans Bold"/>
              <a:ea typeface="Open Sans Bold"/>
              <a:cs typeface="Open Sans Bold"/>
              <a:sym typeface="Open Sans Bold"/>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230104"/>
            <a:ext cx="3049046" cy="3007649"/>
            <a:chOff x="0" y="0"/>
            <a:chExt cx="4065395" cy="4010199"/>
          </a:xfrm>
        </p:grpSpPr>
        <p:sp>
          <p:nvSpPr>
            <p:cNvPr id="3" name="Freeform 3"/>
            <p:cNvSpPr/>
            <p:nvPr/>
          </p:nvSpPr>
          <p:spPr>
            <a:xfrm rot="1758426">
              <a:off x="513774" y="558324"/>
              <a:ext cx="3037848" cy="2893550"/>
            </a:xfrm>
            <a:custGeom>
              <a:avLst/>
              <a:gdLst/>
              <a:ahLst/>
              <a:cxnLst/>
              <a:rect l="l" t="t" r="r" b="b"/>
              <a:pathLst>
                <a:path w="3037848" h="2893550">
                  <a:moveTo>
                    <a:pt x="0" y="0"/>
                  </a:moveTo>
                  <a:lnTo>
                    <a:pt x="3037848" y="0"/>
                  </a:lnTo>
                  <a:lnTo>
                    <a:pt x="3037848" y="2893551"/>
                  </a:lnTo>
                  <a:lnTo>
                    <a:pt x="0" y="28935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12165" y="1184567"/>
              <a:ext cx="1641065" cy="1641065"/>
            </a:xfrm>
            <a:custGeom>
              <a:avLst/>
              <a:gdLst/>
              <a:ahLst/>
              <a:cxnLst/>
              <a:rect l="l" t="t" r="r" b="b"/>
              <a:pathLst>
                <a:path w="1641065" h="1641065">
                  <a:moveTo>
                    <a:pt x="0" y="0"/>
                  </a:moveTo>
                  <a:lnTo>
                    <a:pt x="1641065" y="0"/>
                  </a:lnTo>
                  <a:lnTo>
                    <a:pt x="1641065" y="1641065"/>
                  </a:lnTo>
                  <a:lnTo>
                    <a:pt x="0" y="164106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5" name="Group 5"/>
          <p:cNvGrpSpPr>
            <a:grpSpLocks noChangeAspect="1"/>
          </p:cNvGrpSpPr>
          <p:nvPr/>
        </p:nvGrpSpPr>
        <p:grpSpPr>
          <a:xfrm>
            <a:off x="10339692" y="4112024"/>
            <a:ext cx="6534348" cy="5246370"/>
            <a:chOff x="0" y="0"/>
            <a:chExt cx="7467600" cy="5995670"/>
          </a:xfrm>
        </p:grpSpPr>
        <p:sp>
          <p:nvSpPr>
            <p:cNvPr id="6" name="Freeform 6"/>
            <p:cNvSpPr/>
            <p:nvPr/>
          </p:nvSpPr>
          <p:spPr>
            <a:xfrm>
              <a:off x="0" y="0"/>
              <a:ext cx="7467600" cy="4513580"/>
            </a:xfrm>
            <a:custGeom>
              <a:avLst/>
              <a:gdLst/>
              <a:ahLst/>
              <a:cxnLst/>
              <a:rect l="l" t="t" r="r" b="b"/>
              <a:pathLst>
                <a:path w="7467600" h="4513580">
                  <a:moveTo>
                    <a:pt x="7127240" y="0"/>
                  </a:moveTo>
                  <a:lnTo>
                    <a:pt x="340360" y="0"/>
                  </a:lnTo>
                  <a:cubicBezTo>
                    <a:pt x="152400" y="0"/>
                    <a:pt x="0" y="152400"/>
                    <a:pt x="0" y="340360"/>
                  </a:cubicBezTo>
                  <a:lnTo>
                    <a:pt x="0" y="4513580"/>
                  </a:lnTo>
                  <a:lnTo>
                    <a:pt x="7467600" y="4513580"/>
                  </a:lnTo>
                  <a:lnTo>
                    <a:pt x="7467600" y="340360"/>
                  </a:lnTo>
                  <a:cubicBezTo>
                    <a:pt x="7467600" y="152400"/>
                    <a:pt x="7315200" y="0"/>
                    <a:pt x="7127240" y="0"/>
                  </a:cubicBezTo>
                  <a:close/>
                  <a:moveTo>
                    <a:pt x="7142480" y="4188460"/>
                  </a:moveTo>
                  <a:lnTo>
                    <a:pt x="314961" y="4188460"/>
                  </a:lnTo>
                  <a:lnTo>
                    <a:pt x="314961" y="353060"/>
                  </a:lnTo>
                  <a:lnTo>
                    <a:pt x="7142480" y="353060"/>
                  </a:lnTo>
                  <a:lnTo>
                    <a:pt x="7142480" y="4188460"/>
                  </a:lnTo>
                  <a:close/>
                </a:path>
              </a:pathLst>
            </a:custGeom>
            <a:solidFill>
              <a:srgbClr val="000000"/>
            </a:solidFill>
          </p:spPr>
        </p:sp>
        <p:sp>
          <p:nvSpPr>
            <p:cNvPr id="7" name="Freeform 7"/>
            <p:cNvSpPr/>
            <p:nvPr/>
          </p:nvSpPr>
          <p:spPr>
            <a:xfrm>
              <a:off x="0" y="4514850"/>
              <a:ext cx="7467600" cy="695960"/>
            </a:xfrm>
            <a:custGeom>
              <a:avLst/>
              <a:gdLst/>
              <a:ahLst/>
              <a:cxnLst/>
              <a:rect l="l" t="t" r="r" b="b"/>
              <a:pathLst>
                <a:path w="7467600" h="695960">
                  <a:moveTo>
                    <a:pt x="0" y="355600"/>
                  </a:moveTo>
                  <a:cubicBezTo>
                    <a:pt x="0" y="543560"/>
                    <a:pt x="152400" y="695960"/>
                    <a:pt x="340360" y="695960"/>
                  </a:cubicBezTo>
                  <a:lnTo>
                    <a:pt x="7127240" y="695960"/>
                  </a:lnTo>
                  <a:cubicBezTo>
                    <a:pt x="7315200" y="695960"/>
                    <a:pt x="7467600" y="543560"/>
                    <a:pt x="7467600" y="355600"/>
                  </a:cubicBezTo>
                  <a:lnTo>
                    <a:pt x="7467600" y="0"/>
                  </a:lnTo>
                  <a:lnTo>
                    <a:pt x="0" y="0"/>
                  </a:lnTo>
                  <a:lnTo>
                    <a:pt x="0" y="355600"/>
                  </a:lnTo>
                  <a:close/>
                </a:path>
              </a:pathLst>
            </a:custGeom>
            <a:solidFill>
              <a:srgbClr val="E9E9E9"/>
            </a:solidFill>
          </p:spPr>
        </p:sp>
        <p:sp>
          <p:nvSpPr>
            <p:cNvPr id="8" name="Freeform 8"/>
            <p:cNvSpPr/>
            <p:nvPr/>
          </p:nvSpPr>
          <p:spPr>
            <a:xfrm>
              <a:off x="2429510" y="5210810"/>
              <a:ext cx="2606040" cy="791210"/>
            </a:xfrm>
            <a:custGeom>
              <a:avLst/>
              <a:gdLst/>
              <a:ahLst/>
              <a:cxnLst/>
              <a:rect l="l" t="t" r="r" b="b"/>
              <a:pathLst>
                <a:path w="2606040" h="791210">
                  <a:moveTo>
                    <a:pt x="1258570" y="0"/>
                  </a:moveTo>
                  <a:lnTo>
                    <a:pt x="453390" y="0"/>
                  </a:lnTo>
                  <a:cubicBezTo>
                    <a:pt x="453390" y="0"/>
                    <a:pt x="429260" y="370840"/>
                    <a:pt x="403860" y="525780"/>
                  </a:cubicBezTo>
                  <a:cubicBezTo>
                    <a:pt x="359410" y="791210"/>
                    <a:pt x="87630" y="706120"/>
                    <a:pt x="10160" y="762000"/>
                  </a:cubicBezTo>
                  <a:cubicBezTo>
                    <a:pt x="0" y="769620"/>
                    <a:pt x="5080" y="786130"/>
                    <a:pt x="17780" y="786130"/>
                  </a:cubicBezTo>
                  <a:lnTo>
                    <a:pt x="2588260" y="786130"/>
                  </a:lnTo>
                  <a:cubicBezTo>
                    <a:pt x="2600960" y="786130"/>
                    <a:pt x="2606040" y="769620"/>
                    <a:pt x="2595880" y="762000"/>
                  </a:cubicBezTo>
                  <a:cubicBezTo>
                    <a:pt x="2518410" y="706120"/>
                    <a:pt x="2246630" y="791210"/>
                    <a:pt x="2202180" y="525780"/>
                  </a:cubicBezTo>
                  <a:cubicBezTo>
                    <a:pt x="2176780" y="370840"/>
                    <a:pt x="2152650" y="0"/>
                    <a:pt x="2152650" y="0"/>
                  </a:cubicBezTo>
                  <a:lnTo>
                    <a:pt x="1258570" y="0"/>
                  </a:lnTo>
                  <a:close/>
                </a:path>
              </a:pathLst>
            </a:custGeom>
            <a:solidFill>
              <a:srgbClr val="BBBBBB"/>
            </a:solidFill>
          </p:spPr>
        </p:sp>
        <p:sp>
          <p:nvSpPr>
            <p:cNvPr id="9" name="Freeform 9"/>
            <p:cNvSpPr/>
            <p:nvPr/>
          </p:nvSpPr>
          <p:spPr>
            <a:xfrm>
              <a:off x="314960" y="353060"/>
              <a:ext cx="6827520" cy="3835400"/>
            </a:xfrm>
            <a:custGeom>
              <a:avLst/>
              <a:gdLst/>
              <a:ahLst/>
              <a:cxnLst/>
              <a:rect l="l" t="t" r="r" b="b"/>
              <a:pathLst>
                <a:path w="6827520" h="3835400">
                  <a:moveTo>
                    <a:pt x="0" y="0"/>
                  </a:moveTo>
                  <a:lnTo>
                    <a:pt x="6827520" y="0"/>
                  </a:lnTo>
                  <a:lnTo>
                    <a:pt x="6827520" y="3835400"/>
                  </a:lnTo>
                  <a:lnTo>
                    <a:pt x="0" y="3835400"/>
                  </a:lnTo>
                  <a:close/>
                </a:path>
              </a:pathLst>
            </a:custGeom>
            <a:blipFill>
              <a:blip r:embed="rId6"/>
              <a:stretch>
                <a:fillRect t="-748" b="-748"/>
              </a:stretch>
            </a:blipFill>
          </p:spPr>
        </p:sp>
      </p:grpSp>
      <p:sp>
        <p:nvSpPr>
          <p:cNvPr id="10" name="TextBox 10"/>
          <p:cNvSpPr txBox="1"/>
          <p:nvPr/>
        </p:nvSpPr>
        <p:spPr>
          <a:xfrm>
            <a:off x="3049046" y="1162050"/>
            <a:ext cx="1644755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DVR Administration</a:t>
            </a:r>
          </a:p>
        </p:txBody>
      </p:sp>
      <p:sp>
        <p:nvSpPr>
          <p:cNvPr id="11" name="TextBox 11"/>
          <p:cNvSpPr txBox="1"/>
          <p:nvPr/>
        </p:nvSpPr>
        <p:spPr>
          <a:xfrm>
            <a:off x="3049046" y="2212802"/>
            <a:ext cx="14581290" cy="1072605"/>
          </a:xfrm>
          <a:prstGeom prst="rect">
            <a:avLst/>
          </a:prstGeom>
        </p:spPr>
        <p:txBody>
          <a:bodyPr lIns="0" tIns="0" rIns="0" bIns="0" rtlCol="0" anchor="t">
            <a:spAutoFit/>
          </a:bodyPr>
          <a:lstStyle/>
          <a:p>
            <a:pPr algn="l">
              <a:lnSpc>
                <a:spcPts val="4263"/>
              </a:lnSpc>
            </a:pPr>
            <a:r>
              <a:rPr lang="en-US" sz="3841">
                <a:solidFill>
                  <a:srgbClr val="000000"/>
                </a:solidFill>
                <a:latin typeface="Open Sans"/>
                <a:ea typeface="Open Sans"/>
                <a:cs typeface="Open Sans"/>
                <a:sym typeface="Open Sans"/>
              </a:rPr>
              <a:t>Because providers may need to assist in insertion and removal of the DVR, it's important you understand both processes.</a:t>
            </a:r>
          </a:p>
        </p:txBody>
      </p:sp>
      <p:sp>
        <p:nvSpPr>
          <p:cNvPr id="12" name="TextBox 12"/>
          <p:cNvSpPr txBox="1"/>
          <p:nvPr/>
        </p:nvSpPr>
        <p:spPr>
          <a:xfrm>
            <a:off x="1028700" y="4626260"/>
            <a:ext cx="7762987" cy="3278667"/>
          </a:xfrm>
          <a:prstGeom prst="rect">
            <a:avLst/>
          </a:prstGeom>
        </p:spPr>
        <p:txBody>
          <a:bodyPr lIns="0" tIns="0" rIns="0" bIns="0" rtlCol="0" anchor="t">
            <a:spAutoFit/>
          </a:bodyPr>
          <a:lstStyle/>
          <a:p>
            <a:pPr algn="ctr">
              <a:lnSpc>
                <a:spcPts val="6533"/>
              </a:lnSpc>
              <a:spcBef>
                <a:spcPct val="0"/>
              </a:spcBef>
            </a:pPr>
            <a:r>
              <a:rPr lang="en-US" sz="4666" b="1">
                <a:solidFill>
                  <a:srgbClr val="000000"/>
                </a:solidFill>
                <a:latin typeface="Roboto Condensed Bold"/>
                <a:ea typeface="Roboto Condensed Bold"/>
                <a:cs typeface="Roboto Condensed Bold"/>
                <a:sym typeface="Roboto Condensed Bold"/>
              </a:rPr>
              <a:t>This animated video depicts step-by-step insertion and removal instructions for providers.</a:t>
            </a:r>
          </a:p>
        </p:txBody>
      </p:sp>
      <p:sp>
        <p:nvSpPr>
          <p:cNvPr id="13" name="TextBox 13"/>
          <p:cNvSpPr txBox="1"/>
          <p:nvPr/>
        </p:nvSpPr>
        <p:spPr>
          <a:xfrm>
            <a:off x="1028700" y="8809572"/>
            <a:ext cx="7762987" cy="802206"/>
          </a:xfrm>
          <a:prstGeom prst="rect">
            <a:avLst/>
          </a:prstGeom>
        </p:spPr>
        <p:txBody>
          <a:bodyPr lIns="0" tIns="0" rIns="0" bIns="0" rtlCol="0" anchor="t">
            <a:spAutoFit/>
          </a:bodyPr>
          <a:lstStyle/>
          <a:p>
            <a:pPr algn="ctr">
              <a:lnSpc>
                <a:spcPts val="6533"/>
              </a:lnSpc>
              <a:spcBef>
                <a:spcPct val="0"/>
              </a:spcBef>
            </a:pPr>
            <a:r>
              <a:rPr lang="en-US" sz="4666" b="1">
                <a:solidFill>
                  <a:srgbClr val="F36B2B"/>
                </a:solidFill>
                <a:latin typeface="Roboto Condensed Bold"/>
                <a:ea typeface="Roboto Condensed Bold"/>
                <a:cs typeface="Roboto Condensed Bold"/>
                <a:sym typeface="Roboto Condensed Bold"/>
              </a:rPr>
              <a:t>LINK TO VIDEO </a:t>
            </a: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2611725" y="5312483"/>
            <a:ext cx="13064551" cy="3511098"/>
          </a:xfrm>
          <a:custGeom>
            <a:avLst/>
            <a:gdLst/>
            <a:ahLst/>
            <a:cxnLst/>
            <a:rect l="l" t="t" r="r" b="b"/>
            <a:pathLst>
              <a:path w="13064551" h="3511098">
                <a:moveTo>
                  <a:pt x="0" y="0"/>
                </a:moveTo>
                <a:lnTo>
                  <a:pt x="13064550" y="0"/>
                </a:lnTo>
                <a:lnTo>
                  <a:pt x="13064550" y="3511098"/>
                </a:lnTo>
                <a:lnTo>
                  <a:pt x="0" y="3511098"/>
                </a:lnTo>
                <a:lnTo>
                  <a:pt x="0" y="0"/>
                </a:lnTo>
                <a:close/>
              </a:path>
            </a:pathLst>
          </a:custGeom>
          <a:blipFill>
            <a:blip r:embed="rId6"/>
            <a:stretch>
              <a:fillRect/>
            </a:stretch>
          </a:blipFill>
        </p:spPr>
      </p:sp>
      <p:sp>
        <p:nvSpPr>
          <p:cNvPr id="6" name="TextBox 6"/>
          <p:cNvSpPr txBox="1"/>
          <p:nvPr/>
        </p:nvSpPr>
        <p:spPr>
          <a:xfrm>
            <a:off x="3571089"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After Final Dose: Oral PrEP</a:t>
            </a:r>
          </a:p>
        </p:txBody>
      </p:sp>
      <p:sp>
        <p:nvSpPr>
          <p:cNvPr id="7" name="TextBox 7"/>
          <p:cNvSpPr txBox="1"/>
          <p:nvPr/>
        </p:nvSpPr>
        <p:spPr>
          <a:xfrm>
            <a:off x="3068582" y="2261816"/>
            <a:ext cx="13496988" cy="269824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Cisgender men and transgender women not taking gender-affirming hormones using TDF-based oral PrEP to prevent </a:t>
            </a:r>
            <a:r>
              <a:rPr lang="en-US" sz="3299" b="1" i="1">
                <a:solidFill>
                  <a:srgbClr val="000000"/>
                </a:solidFill>
                <a:latin typeface="Open Sans Bold Italics"/>
                <a:ea typeface="Open Sans Bold Italics"/>
                <a:cs typeface="Open Sans Bold Italics"/>
                <a:sym typeface="Open Sans Bold Italics"/>
              </a:rPr>
              <a:t>sexual acquisition</a:t>
            </a:r>
            <a:r>
              <a:rPr lang="en-US" sz="3299">
                <a:solidFill>
                  <a:srgbClr val="000000"/>
                </a:solidFill>
                <a:latin typeface="Open Sans"/>
                <a:ea typeface="Open Sans"/>
                <a:cs typeface="Open Sans"/>
                <a:sym typeface="Open Sans"/>
              </a:rPr>
              <a:t> of HIV:</a:t>
            </a:r>
          </a:p>
          <a:p>
            <a:pPr marL="1424934" lvl="2" indent="-474978" algn="l">
              <a:lnSpc>
                <a:spcPts val="3563"/>
              </a:lnSpc>
              <a:buFont typeface="Arial"/>
              <a:buChar char="⚬"/>
            </a:pPr>
            <a:r>
              <a:rPr lang="en-US" sz="3299">
                <a:solidFill>
                  <a:srgbClr val="000000"/>
                </a:solidFill>
                <a:latin typeface="Open Sans"/>
                <a:ea typeface="Open Sans"/>
                <a:cs typeface="Open Sans"/>
                <a:sym typeface="Open Sans"/>
              </a:rPr>
              <a:t>After the last day of sex, use of</a:t>
            </a:r>
            <a:r>
              <a:rPr lang="en-US" sz="3299" b="1">
                <a:solidFill>
                  <a:srgbClr val="000000"/>
                </a:solidFill>
                <a:latin typeface="Open Sans Bold"/>
                <a:ea typeface="Open Sans Bold"/>
                <a:cs typeface="Open Sans Bold"/>
                <a:sym typeface="Open Sans Bold"/>
              </a:rPr>
              <a:t> 1 pill/day must continue for 2 additional days.</a:t>
            </a:r>
          </a:p>
          <a:p>
            <a:pPr algn="l">
              <a:lnSpc>
                <a:spcPts val="3563"/>
              </a:lnSpc>
            </a:pPr>
            <a:endParaRPr lang="en-US" sz="3299" b="1">
              <a:solidFill>
                <a:srgbClr val="000000"/>
              </a:solidFill>
              <a:latin typeface="Open Sans Bold"/>
              <a:ea typeface="Open Sans Bold"/>
              <a:cs typeface="Open Sans Bold"/>
              <a:sym typeface="Open Sans Bold"/>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Freeform 5"/>
          <p:cNvSpPr/>
          <p:nvPr/>
        </p:nvSpPr>
        <p:spPr>
          <a:xfrm>
            <a:off x="599491" y="3496415"/>
            <a:ext cx="8353564" cy="5534236"/>
          </a:xfrm>
          <a:custGeom>
            <a:avLst/>
            <a:gdLst/>
            <a:ahLst/>
            <a:cxnLst/>
            <a:rect l="l" t="t" r="r" b="b"/>
            <a:pathLst>
              <a:path w="8353564" h="5534236">
                <a:moveTo>
                  <a:pt x="0" y="0"/>
                </a:moveTo>
                <a:lnTo>
                  <a:pt x="8353565" y="0"/>
                </a:lnTo>
                <a:lnTo>
                  <a:pt x="8353565" y="5534236"/>
                </a:lnTo>
                <a:lnTo>
                  <a:pt x="0" y="5534236"/>
                </a:lnTo>
                <a:lnTo>
                  <a:pt x="0" y="0"/>
                </a:lnTo>
                <a:close/>
              </a:path>
            </a:pathLst>
          </a:custGeom>
          <a:blipFill>
            <a:blip r:embed="rId6"/>
            <a:stretch>
              <a:fillRect/>
            </a:stretch>
          </a:blipFill>
        </p:spPr>
      </p:sp>
      <p:sp>
        <p:nvSpPr>
          <p:cNvPr id="6" name="TextBox 6"/>
          <p:cNvSpPr txBox="1"/>
          <p:nvPr/>
        </p:nvSpPr>
        <p:spPr>
          <a:xfrm>
            <a:off x="3571089"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After Final Dose: Oral PrEP</a:t>
            </a:r>
          </a:p>
        </p:txBody>
      </p:sp>
      <p:sp>
        <p:nvSpPr>
          <p:cNvPr id="7" name="TextBox 7"/>
          <p:cNvSpPr txBox="1"/>
          <p:nvPr/>
        </p:nvSpPr>
        <p:spPr>
          <a:xfrm>
            <a:off x="9512956" y="3253371"/>
            <a:ext cx="8126676" cy="538429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Some clients in this category may use TDF-based oral PrEP for a single exposure event (for example, sex on only one day), or for infrequent “single” events that are weeks or months apart. </a:t>
            </a:r>
          </a:p>
          <a:p>
            <a:pPr marL="712467" lvl="1" indent="-356233" algn="l">
              <a:lnSpc>
                <a:spcPts val="3563"/>
              </a:lnSpc>
              <a:buFont typeface="Arial"/>
              <a:buChar char="•"/>
            </a:pPr>
            <a:r>
              <a:rPr lang="en-US" sz="3299">
                <a:solidFill>
                  <a:srgbClr val="000000"/>
                </a:solidFill>
                <a:latin typeface="Open Sans"/>
                <a:ea typeface="Open Sans"/>
                <a:cs typeface="Open Sans"/>
                <a:sym typeface="Open Sans"/>
              </a:rPr>
              <a:t>This is sometimes called </a:t>
            </a:r>
            <a:r>
              <a:rPr lang="en-US" sz="3299" b="1">
                <a:solidFill>
                  <a:srgbClr val="000000"/>
                </a:solidFill>
                <a:latin typeface="Open Sans Bold"/>
                <a:ea typeface="Open Sans Bold"/>
                <a:cs typeface="Open Sans Bold"/>
                <a:sym typeface="Open Sans Bold"/>
              </a:rPr>
              <a:t>event-driven PrEP (ED-PrEP) or 2+1+1</a:t>
            </a:r>
            <a:r>
              <a:rPr lang="en-US" sz="3299">
                <a:solidFill>
                  <a:srgbClr val="000000"/>
                </a:solidFill>
                <a:latin typeface="Open Sans"/>
                <a:ea typeface="Open Sans"/>
                <a:cs typeface="Open Sans"/>
                <a:sym typeface="Open Sans"/>
              </a:rPr>
              <a:t>. Such individuals would take the 2-pill loading dose 2-24 hours before sex, then 1 pill/day for two additional days.</a:t>
            </a: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259526" cy="3215271"/>
            <a:chOff x="0" y="0"/>
            <a:chExt cx="4346035" cy="4287028"/>
          </a:xfrm>
        </p:grpSpPr>
        <p:sp>
          <p:nvSpPr>
            <p:cNvPr id="3" name="Freeform 3"/>
            <p:cNvSpPr/>
            <p:nvPr/>
          </p:nvSpPr>
          <p:spPr>
            <a:xfrm rot="1758426">
              <a:off x="549240" y="596866"/>
              <a:ext cx="3247555" cy="3093296"/>
            </a:xfrm>
            <a:custGeom>
              <a:avLst/>
              <a:gdLst/>
              <a:ahLst/>
              <a:cxnLst/>
              <a:rect l="l" t="t" r="r" b="b"/>
              <a:pathLst>
                <a:path w="3247555" h="3093296">
                  <a:moveTo>
                    <a:pt x="0" y="0"/>
                  </a:moveTo>
                  <a:lnTo>
                    <a:pt x="3247555" y="0"/>
                  </a:lnTo>
                  <a:lnTo>
                    <a:pt x="3247555" y="3093296"/>
                  </a:lnTo>
                  <a:lnTo>
                    <a:pt x="0" y="3093296"/>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601443" y="1116174"/>
              <a:ext cx="1143150" cy="2054681"/>
            </a:xfrm>
            <a:custGeom>
              <a:avLst/>
              <a:gdLst/>
              <a:ahLst/>
              <a:cxnLst/>
              <a:rect l="l" t="t" r="r" b="b"/>
              <a:pathLst>
                <a:path w="1143150" h="2054681">
                  <a:moveTo>
                    <a:pt x="0" y="0"/>
                  </a:moveTo>
                  <a:lnTo>
                    <a:pt x="1143149" y="0"/>
                  </a:lnTo>
                  <a:lnTo>
                    <a:pt x="1143149" y="2054681"/>
                  </a:lnTo>
                  <a:lnTo>
                    <a:pt x="0" y="205468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571089" y="1162050"/>
            <a:ext cx="16447559" cy="713486"/>
          </a:xfrm>
          <a:prstGeom prst="rect">
            <a:avLst/>
          </a:prstGeom>
        </p:spPr>
        <p:txBody>
          <a:bodyPr lIns="0" tIns="0" rIns="0" bIns="0" rtlCol="0" anchor="t">
            <a:spAutoFit/>
          </a:bodyPr>
          <a:lstStyle/>
          <a:p>
            <a:pPr algn="l">
              <a:lnSpc>
                <a:spcPts val="5152"/>
              </a:lnSpc>
            </a:pPr>
            <a:r>
              <a:rPr lang="en-US" sz="5600" b="1">
                <a:solidFill>
                  <a:srgbClr val="1D9EDE"/>
                </a:solidFill>
                <a:latin typeface="Roboto Condensed Bold"/>
                <a:ea typeface="Roboto Condensed Bold"/>
                <a:cs typeface="Roboto Condensed Bold"/>
                <a:sym typeface="Roboto Condensed Bold"/>
              </a:rPr>
              <a:t>After Final Dose: Oral PrEP</a:t>
            </a:r>
          </a:p>
        </p:txBody>
      </p:sp>
      <p:sp>
        <p:nvSpPr>
          <p:cNvPr id="6" name="TextBox 6"/>
          <p:cNvSpPr txBox="1"/>
          <p:nvPr/>
        </p:nvSpPr>
        <p:spPr>
          <a:xfrm>
            <a:off x="1028700" y="4153860"/>
            <a:ext cx="16230600" cy="2953385"/>
          </a:xfrm>
          <a:prstGeom prst="rect">
            <a:avLst/>
          </a:prstGeom>
        </p:spPr>
        <p:txBody>
          <a:bodyPr lIns="0" tIns="0" rIns="0" bIns="0" rtlCol="0" anchor="t">
            <a:spAutoFit/>
          </a:bodyPr>
          <a:lstStyle/>
          <a:p>
            <a:pPr algn="ctr">
              <a:lnSpc>
                <a:spcPts val="7840"/>
              </a:lnSpc>
              <a:spcBef>
                <a:spcPct val="0"/>
              </a:spcBef>
            </a:pPr>
            <a:r>
              <a:rPr lang="en-US" sz="5600" b="1">
                <a:solidFill>
                  <a:srgbClr val="1D9EDE"/>
                </a:solidFill>
                <a:latin typeface="Roboto Condensed Bold"/>
                <a:ea typeface="Roboto Condensed Bold"/>
                <a:cs typeface="Roboto Condensed Bold"/>
                <a:sym typeface="Roboto Condensed Bold"/>
              </a:rPr>
              <a:t>Regardless of the oral PrEP dosing regimen used, ongoing clinical monitoring of clients isn't required following discontinuation.</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2140"/>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After Removal: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650334" y="3355953"/>
            <a:ext cx="15406432" cy="1355217"/>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Protection against HIV ends upon removal of the DVR from the vagina. Only minimal amounts of dapivirine can be found circulating in the body beyond the vagina.</a:t>
            </a:r>
          </a:p>
        </p:txBody>
      </p:sp>
      <p:sp>
        <p:nvSpPr>
          <p:cNvPr id="7" name="TextBox 7"/>
          <p:cNvSpPr txBox="1"/>
          <p:nvPr/>
        </p:nvSpPr>
        <p:spPr>
          <a:xfrm>
            <a:off x="1075781" y="6239572"/>
            <a:ext cx="16136437" cy="1962785"/>
          </a:xfrm>
          <a:prstGeom prst="rect">
            <a:avLst/>
          </a:prstGeom>
        </p:spPr>
        <p:txBody>
          <a:bodyPr lIns="0" tIns="0" rIns="0" bIns="0" rtlCol="0" anchor="t">
            <a:spAutoFit/>
          </a:bodyPr>
          <a:lstStyle/>
          <a:p>
            <a:pPr algn="ctr">
              <a:lnSpc>
                <a:spcPts val="7840"/>
              </a:lnSpc>
              <a:spcBef>
                <a:spcPct val="0"/>
              </a:spcBef>
            </a:pPr>
            <a:r>
              <a:rPr lang="en-US" sz="5600" b="1">
                <a:solidFill>
                  <a:srgbClr val="48AEA8"/>
                </a:solidFill>
                <a:latin typeface="Roboto Condensed Bold"/>
                <a:ea typeface="Roboto Condensed Bold"/>
                <a:cs typeface="Roboto Condensed Bold"/>
                <a:sym typeface="Roboto Condensed Bold"/>
              </a:rPr>
              <a:t>Ongoing clinical monitoring of clients isn’t required following discontinuation of DVR.</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After Final Injection: CAB-LA</a:t>
            </a:r>
          </a:p>
        </p:txBody>
      </p:sp>
      <p:sp>
        <p:nvSpPr>
          <p:cNvPr id="3" name="Freeform 3"/>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3187" y="554737"/>
            <a:ext cx="1352095" cy="1362312"/>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7" name="TextBox 7"/>
          <p:cNvSpPr txBox="1"/>
          <p:nvPr/>
        </p:nvSpPr>
        <p:spPr>
          <a:xfrm>
            <a:off x="2482505" y="2646107"/>
            <a:ext cx="12939157" cy="2299551"/>
          </a:xfrm>
          <a:prstGeom prst="rect">
            <a:avLst/>
          </a:prstGeom>
        </p:spPr>
        <p:txBody>
          <a:bodyPr lIns="0" tIns="0" rIns="0" bIns="0" rtlCol="0" anchor="t">
            <a:spAutoFit/>
          </a:bodyPr>
          <a:lstStyle/>
          <a:p>
            <a:pPr marL="912047" lvl="1" indent="-456023" algn="l">
              <a:lnSpc>
                <a:spcPts val="4562"/>
              </a:lnSpc>
              <a:buFont typeface="Arial"/>
              <a:buChar char="•"/>
            </a:pPr>
            <a:r>
              <a:rPr lang="en-US" sz="4224">
                <a:solidFill>
                  <a:srgbClr val="000000"/>
                </a:solidFill>
                <a:latin typeface="Open Sans"/>
                <a:ea typeface="Open Sans"/>
                <a:cs typeface="Open Sans"/>
                <a:sym typeface="Open Sans"/>
              </a:rPr>
              <a:t>CAB-LA continues to provide protection for a specified duration after the final dose, depending upon which type of injection was given last</a:t>
            </a: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491926" y="4015216"/>
            <a:ext cx="6024549" cy="5528470"/>
          </a:xfrm>
          <a:custGeom>
            <a:avLst/>
            <a:gdLst/>
            <a:ahLst/>
            <a:cxnLst/>
            <a:rect l="l" t="t" r="r" b="b"/>
            <a:pathLst>
              <a:path w="6024549" h="5528470">
                <a:moveTo>
                  <a:pt x="0" y="0"/>
                </a:moveTo>
                <a:lnTo>
                  <a:pt x="6024549" y="0"/>
                </a:lnTo>
                <a:lnTo>
                  <a:pt x="6024549" y="5528470"/>
                </a:lnTo>
                <a:lnTo>
                  <a:pt x="0" y="55284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6986741" y="4015216"/>
            <a:ext cx="11301259" cy="6258072"/>
          </a:xfrm>
          <a:custGeom>
            <a:avLst/>
            <a:gdLst/>
            <a:ahLst/>
            <a:cxnLst/>
            <a:rect l="l" t="t" r="r" b="b"/>
            <a:pathLst>
              <a:path w="11301259" h="6258072">
                <a:moveTo>
                  <a:pt x="0" y="0"/>
                </a:moveTo>
                <a:lnTo>
                  <a:pt x="11301259" y="0"/>
                </a:lnTo>
                <a:lnTo>
                  <a:pt x="11301259" y="6258072"/>
                </a:lnTo>
                <a:lnTo>
                  <a:pt x="0" y="6258072"/>
                </a:lnTo>
                <a:lnTo>
                  <a:pt x="0" y="0"/>
                </a:lnTo>
                <a:close/>
              </a:path>
            </a:pathLst>
          </a:custGeom>
          <a:blipFill>
            <a:blip r:embed="rId8"/>
            <a:stretch>
              <a:fillRect/>
            </a:stretch>
          </a:blipFill>
        </p:spPr>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After Final Injection: CAB-LA</a:t>
            </a:r>
          </a:p>
        </p:txBody>
      </p:sp>
      <p:sp>
        <p:nvSpPr>
          <p:cNvPr id="9" name="TextBox 9"/>
          <p:cNvSpPr txBox="1"/>
          <p:nvPr/>
        </p:nvSpPr>
        <p:spPr>
          <a:xfrm>
            <a:off x="2935998" y="1955149"/>
            <a:ext cx="13855009" cy="180289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If the final dose of CAB-LA was </a:t>
            </a:r>
            <a:r>
              <a:rPr lang="en-US" sz="3299" b="1">
                <a:solidFill>
                  <a:srgbClr val="000000"/>
                </a:solidFill>
                <a:latin typeface="Open Sans Bold"/>
                <a:ea typeface="Open Sans Bold"/>
                <a:cs typeface="Open Sans Bold"/>
                <a:sym typeface="Open Sans Bold"/>
              </a:rPr>
              <a:t>INITIATION INJECTION 1</a:t>
            </a:r>
            <a:r>
              <a:rPr lang="en-US" sz="3299">
                <a:solidFill>
                  <a:srgbClr val="000000"/>
                </a:solidFill>
                <a:latin typeface="Open Sans"/>
                <a:ea typeface="Open Sans"/>
                <a:cs typeface="Open Sans"/>
                <a:sym typeface="Open Sans"/>
              </a:rPr>
              <a:t>, protection against HIV continues for</a:t>
            </a:r>
            <a:r>
              <a:rPr lang="en-US" sz="3299" b="1">
                <a:solidFill>
                  <a:srgbClr val="000000"/>
                </a:solidFill>
                <a:latin typeface="Open Sans Bold"/>
                <a:ea typeface="Open Sans Bold"/>
                <a:cs typeface="Open Sans Bold"/>
                <a:sym typeface="Open Sans Bold"/>
              </a:rPr>
              <a:t> 1 month</a:t>
            </a:r>
            <a:r>
              <a:rPr lang="en-US" sz="3299">
                <a:solidFill>
                  <a:srgbClr val="000000"/>
                </a:solidFill>
                <a:latin typeface="Open Sans"/>
                <a:ea typeface="Open Sans"/>
                <a:cs typeface="Open Sans"/>
                <a:sym typeface="Open Sans"/>
              </a:rPr>
              <a:t>. After 1 month, protection against HIV rapidly declines.</a:t>
            </a:r>
          </a:p>
          <a:p>
            <a:pPr algn="l">
              <a:lnSpc>
                <a:spcPts val="3563"/>
              </a:lnSpc>
            </a:pPr>
            <a:endParaRPr lang="en-US" sz="3299">
              <a:solidFill>
                <a:srgbClr val="000000"/>
              </a:solidFill>
              <a:latin typeface="Open Sans"/>
              <a:ea typeface="Open Sans"/>
              <a:cs typeface="Open Sans"/>
              <a:sym typeface="Open Sans"/>
            </a:endParaRPr>
          </a:p>
        </p:txBody>
      </p:sp>
      <p:sp>
        <p:nvSpPr>
          <p:cNvPr id="10" name="TextBox 10"/>
          <p:cNvSpPr txBox="1"/>
          <p:nvPr/>
        </p:nvSpPr>
        <p:spPr>
          <a:xfrm>
            <a:off x="7956696" y="4043791"/>
            <a:ext cx="6603508" cy="1148730"/>
          </a:xfrm>
          <a:prstGeom prst="rect">
            <a:avLst/>
          </a:prstGeom>
        </p:spPr>
        <p:txBody>
          <a:bodyPr lIns="0" tIns="0" rIns="0" bIns="0" rtlCol="0" anchor="t">
            <a:spAutoFit/>
          </a:bodyPr>
          <a:lstStyle/>
          <a:p>
            <a:pPr algn="l">
              <a:lnSpc>
                <a:spcPts val="2279"/>
              </a:lnSpc>
            </a:pPr>
            <a:r>
              <a:rPr lang="en-US" sz="2110">
                <a:solidFill>
                  <a:srgbClr val="000000"/>
                </a:solidFill>
                <a:latin typeface="Open Sans"/>
                <a:ea typeface="Open Sans"/>
                <a:cs typeface="Open Sans"/>
                <a:sym typeface="Open Sans"/>
              </a:rPr>
              <a:t>The graph shown here depicts changes in the concentration of CAB in the body between each type of injection, including when a client discontinues CAB-LA after INITIATION INJECTION 1.</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251004" y="4325501"/>
            <a:ext cx="6735738" cy="4428747"/>
          </a:xfrm>
          <a:custGeom>
            <a:avLst/>
            <a:gdLst/>
            <a:ahLst/>
            <a:cxnLst/>
            <a:rect l="l" t="t" r="r" b="b"/>
            <a:pathLst>
              <a:path w="6735738" h="4428747">
                <a:moveTo>
                  <a:pt x="0" y="0"/>
                </a:moveTo>
                <a:lnTo>
                  <a:pt x="6735737" y="0"/>
                </a:lnTo>
                <a:lnTo>
                  <a:pt x="6735737" y="4428747"/>
                </a:lnTo>
                <a:lnTo>
                  <a:pt x="0" y="442874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6986741" y="4015216"/>
            <a:ext cx="11301259" cy="6356958"/>
          </a:xfrm>
          <a:custGeom>
            <a:avLst/>
            <a:gdLst/>
            <a:ahLst/>
            <a:cxnLst/>
            <a:rect l="l" t="t" r="r" b="b"/>
            <a:pathLst>
              <a:path w="11301259" h="6356958">
                <a:moveTo>
                  <a:pt x="0" y="0"/>
                </a:moveTo>
                <a:lnTo>
                  <a:pt x="11301259" y="0"/>
                </a:lnTo>
                <a:lnTo>
                  <a:pt x="11301259" y="6356958"/>
                </a:lnTo>
                <a:lnTo>
                  <a:pt x="0" y="6356958"/>
                </a:lnTo>
                <a:lnTo>
                  <a:pt x="0" y="0"/>
                </a:lnTo>
                <a:close/>
              </a:path>
            </a:pathLst>
          </a:custGeom>
          <a:blipFill>
            <a:blip r:embed="rId8"/>
            <a:stretch>
              <a:fillRect/>
            </a:stretch>
          </a:blipFill>
        </p:spPr>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After Final Injection: CAB-LA</a:t>
            </a:r>
          </a:p>
        </p:txBody>
      </p:sp>
      <p:sp>
        <p:nvSpPr>
          <p:cNvPr id="9" name="TextBox 9"/>
          <p:cNvSpPr txBox="1"/>
          <p:nvPr/>
        </p:nvSpPr>
        <p:spPr>
          <a:xfrm>
            <a:off x="2935998" y="1955149"/>
            <a:ext cx="13855009" cy="1802892"/>
          </a:xfrm>
          <a:prstGeom prst="rect">
            <a:avLst/>
          </a:prstGeom>
        </p:spPr>
        <p:txBody>
          <a:bodyPr lIns="0" tIns="0" rIns="0" bIns="0" rtlCol="0" anchor="t">
            <a:spAutoFit/>
          </a:bodyPr>
          <a:lstStyle/>
          <a:p>
            <a:pPr marL="712467" lvl="1" indent="-356233" algn="l">
              <a:lnSpc>
                <a:spcPts val="3563"/>
              </a:lnSpc>
              <a:buFont typeface="Arial"/>
              <a:buChar char="•"/>
            </a:pPr>
            <a:r>
              <a:rPr lang="en-US" sz="3299">
                <a:solidFill>
                  <a:srgbClr val="000000"/>
                </a:solidFill>
                <a:latin typeface="Open Sans"/>
                <a:ea typeface="Open Sans"/>
                <a:cs typeface="Open Sans"/>
                <a:sym typeface="Open Sans"/>
              </a:rPr>
              <a:t>If the final dose of CAB-LA was </a:t>
            </a:r>
            <a:r>
              <a:rPr lang="en-US" sz="3299" b="1">
                <a:solidFill>
                  <a:srgbClr val="000000"/>
                </a:solidFill>
                <a:latin typeface="Open Sans Bold"/>
                <a:ea typeface="Open Sans Bold"/>
                <a:cs typeface="Open Sans Bold"/>
                <a:sym typeface="Open Sans Bold"/>
              </a:rPr>
              <a:t>INITIATION INJECTION 2</a:t>
            </a:r>
            <a:r>
              <a:rPr lang="en-US" sz="3299">
                <a:solidFill>
                  <a:srgbClr val="000000"/>
                </a:solidFill>
                <a:latin typeface="Open Sans"/>
                <a:ea typeface="Open Sans"/>
                <a:cs typeface="Open Sans"/>
                <a:sym typeface="Open Sans"/>
              </a:rPr>
              <a:t> or a </a:t>
            </a:r>
            <a:r>
              <a:rPr lang="en-US" sz="3299" b="1">
                <a:solidFill>
                  <a:srgbClr val="000000"/>
                </a:solidFill>
                <a:latin typeface="Open Sans Bold"/>
                <a:ea typeface="Open Sans Bold"/>
                <a:cs typeface="Open Sans Bold"/>
                <a:sym typeface="Open Sans Bold"/>
              </a:rPr>
              <a:t>FOLLOW-UP INJECTION</a:t>
            </a:r>
            <a:r>
              <a:rPr lang="en-US" sz="3299">
                <a:solidFill>
                  <a:srgbClr val="000000"/>
                </a:solidFill>
                <a:latin typeface="Open Sans"/>
                <a:ea typeface="Open Sans"/>
                <a:cs typeface="Open Sans"/>
                <a:sym typeface="Open Sans"/>
              </a:rPr>
              <a:t>, protection against HIV continues for</a:t>
            </a:r>
            <a:r>
              <a:rPr lang="en-US" sz="3299" b="1">
                <a:solidFill>
                  <a:srgbClr val="000000"/>
                </a:solidFill>
                <a:latin typeface="Open Sans Bold"/>
                <a:ea typeface="Open Sans Bold"/>
                <a:cs typeface="Open Sans Bold"/>
                <a:sym typeface="Open Sans Bold"/>
              </a:rPr>
              <a:t> 2 months</a:t>
            </a:r>
            <a:r>
              <a:rPr lang="en-US" sz="3299">
                <a:solidFill>
                  <a:srgbClr val="000000"/>
                </a:solidFill>
                <a:latin typeface="Open Sans"/>
                <a:ea typeface="Open Sans"/>
                <a:cs typeface="Open Sans"/>
                <a:sym typeface="Open Sans"/>
              </a:rPr>
              <a:t>. After 2 months, protection against HIV rapidly declines.</a:t>
            </a:r>
          </a:p>
          <a:p>
            <a:pPr algn="l">
              <a:lnSpc>
                <a:spcPts val="3563"/>
              </a:lnSpc>
            </a:pPr>
            <a:endParaRPr lang="en-US" sz="3299">
              <a:solidFill>
                <a:srgbClr val="000000"/>
              </a:solidFill>
              <a:latin typeface="Open Sans"/>
              <a:ea typeface="Open Sans"/>
              <a:cs typeface="Open Sans"/>
              <a:sym typeface="Open Sans"/>
            </a:endParaRPr>
          </a:p>
        </p:txBody>
      </p:sp>
      <p:sp>
        <p:nvSpPr>
          <p:cNvPr id="10" name="TextBox 10"/>
          <p:cNvSpPr txBox="1"/>
          <p:nvPr/>
        </p:nvSpPr>
        <p:spPr>
          <a:xfrm>
            <a:off x="7550939" y="3786616"/>
            <a:ext cx="7224078" cy="1148730"/>
          </a:xfrm>
          <a:prstGeom prst="rect">
            <a:avLst/>
          </a:prstGeom>
        </p:spPr>
        <p:txBody>
          <a:bodyPr lIns="0" tIns="0" rIns="0" bIns="0" rtlCol="0" anchor="t">
            <a:spAutoFit/>
          </a:bodyPr>
          <a:lstStyle/>
          <a:p>
            <a:pPr algn="l">
              <a:lnSpc>
                <a:spcPts val="2279"/>
              </a:lnSpc>
            </a:pPr>
            <a:r>
              <a:rPr lang="en-US" sz="2110">
                <a:solidFill>
                  <a:srgbClr val="000000"/>
                </a:solidFill>
                <a:latin typeface="Open Sans"/>
                <a:ea typeface="Open Sans"/>
                <a:cs typeface="Open Sans"/>
                <a:sym typeface="Open Sans"/>
              </a:rPr>
              <a:t>The graph shown here depicts changes in the concentration of CAB in the body between each type of injection, including when a client discontinues CAB-LA after INITIATION INJECTION 2 or FOLLOW-UP INJECTION.</a:t>
            </a: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Freeform 6"/>
          <p:cNvSpPr/>
          <p:nvPr/>
        </p:nvSpPr>
        <p:spPr>
          <a:xfrm>
            <a:off x="9687916" y="1787298"/>
            <a:ext cx="8003383" cy="6462731"/>
          </a:xfrm>
          <a:custGeom>
            <a:avLst/>
            <a:gdLst/>
            <a:ahLst/>
            <a:cxnLst/>
            <a:rect l="l" t="t" r="r" b="b"/>
            <a:pathLst>
              <a:path w="8003383" h="6462731">
                <a:moveTo>
                  <a:pt x="0" y="0"/>
                </a:moveTo>
                <a:lnTo>
                  <a:pt x="8003383" y="0"/>
                </a:lnTo>
                <a:lnTo>
                  <a:pt x="8003383" y="6462731"/>
                </a:lnTo>
                <a:lnTo>
                  <a:pt x="0" y="64627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After Final Injection: CAB-LA</a:t>
            </a:r>
          </a:p>
        </p:txBody>
      </p:sp>
      <p:sp>
        <p:nvSpPr>
          <p:cNvPr id="8" name="TextBox 8"/>
          <p:cNvSpPr txBox="1"/>
          <p:nvPr/>
        </p:nvSpPr>
        <p:spPr>
          <a:xfrm>
            <a:off x="658230" y="2865737"/>
            <a:ext cx="10465745" cy="4936617"/>
          </a:xfrm>
          <a:prstGeom prst="rect">
            <a:avLst/>
          </a:prstGeom>
        </p:spPr>
        <p:txBody>
          <a:bodyPr lIns="0" tIns="0" rIns="0" bIns="0" rtlCol="0" anchor="t">
            <a:spAutoFit/>
          </a:bodyPr>
          <a:lstStyle/>
          <a:p>
            <a:pPr algn="l">
              <a:lnSpc>
                <a:spcPts val="3563"/>
              </a:lnSpc>
            </a:pPr>
            <a:r>
              <a:rPr lang="en-US" sz="3299">
                <a:solidFill>
                  <a:srgbClr val="000000"/>
                </a:solidFill>
                <a:latin typeface="Open Sans"/>
                <a:ea typeface="Open Sans"/>
                <a:cs typeface="Open Sans"/>
                <a:sym typeface="Open Sans"/>
              </a:rPr>
              <a:t>After a CAB-LA injection (regardless of injection type), cabotegravir remains in the body for approximately 1 year, often referred to as the “tail.” Drug levels are only protective for the first 1-2 months of the tail phase, depending on the type of last injection. For most of the 10-11 remaining months of the tail, cabotegravir levels are too low to provide protection. Throughout this latter period of the tail, a client acquiring HIV may be at risk of negative clinical outcomes, including delayed detection of HIV and HIV drug resistance.</a:t>
            </a:r>
          </a:p>
        </p:txBody>
      </p:sp>
      <p:sp>
        <p:nvSpPr>
          <p:cNvPr id="9" name="TextBox 9"/>
          <p:cNvSpPr txBox="1"/>
          <p:nvPr/>
        </p:nvSpPr>
        <p:spPr>
          <a:xfrm>
            <a:off x="643187" y="8230979"/>
            <a:ext cx="16359859" cy="1582044"/>
          </a:xfrm>
          <a:prstGeom prst="rect">
            <a:avLst/>
          </a:prstGeom>
        </p:spPr>
        <p:txBody>
          <a:bodyPr lIns="0" tIns="0" rIns="0" bIns="0" rtlCol="0" anchor="t">
            <a:spAutoFit/>
          </a:bodyPr>
          <a:lstStyle/>
          <a:p>
            <a:pPr algn="ctr">
              <a:lnSpc>
                <a:spcPts val="4145"/>
              </a:lnSpc>
            </a:pPr>
            <a:r>
              <a:rPr lang="en-US" sz="3397" b="1">
                <a:solidFill>
                  <a:srgbClr val="A93291"/>
                </a:solidFill>
                <a:latin typeface="Roboto Condensed Bold"/>
                <a:ea typeface="Roboto Condensed Bold"/>
                <a:cs typeface="Roboto Condensed Bold"/>
                <a:sym typeface="Roboto Condensed Bold"/>
              </a:rPr>
              <a:t>For these reasons, quarterly follow-up visits for one year after the last injection are recommended for HIV re-testing and re-assessment of HIV prevention and other health needs, noting LEVI syndrome may complicate such assessments and clinical management.</a:t>
            </a: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11499" y="1505903"/>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793990" y="3824104"/>
            <a:ext cx="3418178" cy="4054667"/>
          </a:xfrm>
          <a:custGeom>
            <a:avLst/>
            <a:gdLst/>
            <a:ahLst/>
            <a:cxnLst/>
            <a:rect l="l" t="t" r="r" b="b"/>
            <a:pathLst>
              <a:path w="3418178" h="4054667">
                <a:moveTo>
                  <a:pt x="0" y="0"/>
                </a:moveTo>
                <a:lnTo>
                  <a:pt x="3418178" y="0"/>
                </a:lnTo>
                <a:lnTo>
                  <a:pt x="3418178" y="4054668"/>
                </a:lnTo>
                <a:lnTo>
                  <a:pt x="0" y="4054668"/>
                </a:lnTo>
                <a:lnTo>
                  <a:pt x="0" y="0"/>
                </a:lnTo>
                <a:close/>
              </a:path>
            </a:pathLst>
          </a:custGeom>
          <a:blipFill>
            <a:blip r:embed="rId4"/>
            <a:stretch>
              <a:fillRect l="-132186" t="-24250" b="-71488"/>
            </a:stretch>
          </a:blipFill>
        </p:spPr>
      </p:sp>
      <p:sp>
        <p:nvSpPr>
          <p:cNvPr id="4" name="TextBox 4"/>
          <p:cNvSpPr txBox="1"/>
          <p:nvPr/>
        </p:nvSpPr>
        <p:spPr>
          <a:xfrm>
            <a:off x="5007118" y="3250037"/>
            <a:ext cx="12571272" cy="5136126"/>
          </a:xfrm>
          <a:prstGeom prst="rect">
            <a:avLst/>
          </a:prstGeom>
        </p:spPr>
        <p:txBody>
          <a:bodyPr lIns="0" tIns="0" rIns="0" bIns="0" rtlCol="0" anchor="t">
            <a:spAutoFit/>
          </a:bodyPr>
          <a:lstStyle/>
          <a:p>
            <a:pPr algn="l">
              <a:lnSpc>
                <a:spcPts val="4551"/>
              </a:lnSpc>
            </a:pPr>
            <a:r>
              <a:rPr lang="en-US" sz="3251">
                <a:solidFill>
                  <a:srgbClr val="FFFFFF"/>
                </a:solidFill>
                <a:latin typeface="Open Sans"/>
                <a:ea typeface="Open Sans"/>
                <a:cs typeface="Open Sans"/>
                <a:sym typeface="Open Sans"/>
              </a:rPr>
              <a:t>Clients who have discontinued CAB-LA and subsequently acquire HIV at any point in the year-long tail phase may experience impaired viral replication throughout the body, known as long-acting early viral inhibition (LEVI) syndrome. This may interfere with the production of anti-HIV antibodies by the body, resulting in a delayed ability of HIV tests to detect HIV, depending on the specific HIV test and its window period. Confirming HIV diagnosis in this period may be complicated, and other HIV testing technologies may be useful, if available.</a:t>
            </a:r>
          </a:p>
        </p:txBody>
      </p:sp>
      <p:sp>
        <p:nvSpPr>
          <p:cNvPr id="5" name="TextBox 5"/>
          <p:cNvSpPr txBox="1"/>
          <p:nvPr/>
        </p:nvSpPr>
        <p:spPr>
          <a:xfrm>
            <a:off x="602516" y="465772"/>
            <a:ext cx="17381631" cy="776410"/>
          </a:xfrm>
          <a:prstGeom prst="rect">
            <a:avLst/>
          </a:prstGeom>
        </p:spPr>
        <p:txBody>
          <a:bodyPr lIns="0" tIns="0" rIns="0" bIns="0" rtlCol="0" anchor="t">
            <a:spAutoFit/>
          </a:bodyPr>
          <a:lstStyle/>
          <a:p>
            <a:pPr algn="l">
              <a:lnSpc>
                <a:spcPts val="6382"/>
              </a:lnSpc>
            </a:pPr>
            <a:r>
              <a:rPr lang="en-US" sz="4559" b="1">
                <a:solidFill>
                  <a:srgbClr val="A93291"/>
                </a:solidFill>
                <a:latin typeface="Roboto Condensed Bold"/>
                <a:ea typeface="Roboto Condensed Bold"/>
                <a:cs typeface="Roboto Condensed Bold"/>
                <a:sym typeface="Roboto Condensed Bold"/>
              </a:rPr>
              <a:t>Additional Details: Delayed Detection of HIV after CAB-LA Discontinuation</a:t>
            </a: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811499" y="1505903"/>
            <a:ext cx="28464719" cy="9037548"/>
          </a:xfrm>
          <a:custGeom>
            <a:avLst/>
            <a:gdLst/>
            <a:ahLst/>
            <a:cxnLst/>
            <a:rect l="l" t="t" r="r" b="b"/>
            <a:pathLst>
              <a:path w="28464719" h="9037548">
                <a:moveTo>
                  <a:pt x="0" y="0"/>
                </a:moveTo>
                <a:lnTo>
                  <a:pt x="28464719" y="0"/>
                </a:lnTo>
                <a:lnTo>
                  <a:pt x="28464719" y="9037548"/>
                </a:lnTo>
                <a:lnTo>
                  <a:pt x="0" y="903754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244495" y="3499048"/>
            <a:ext cx="5884421" cy="5051258"/>
          </a:xfrm>
          <a:custGeom>
            <a:avLst/>
            <a:gdLst/>
            <a:ahLst/>
            <a:cxnLst/>
            <a:rect l="l" t="t" r="r" b="b"/>
            <a:pathLst>
              <a:path w="5884421" h="5051258">
                <a:moveTo>
                  <a:pt x="0" y="0"/>
                </a:moveTo>
                <a:lnTo>
                  <a:pt x="5884421" y="0"/>
                </a:lnTo>
                <a:lnTo>
                  <a:pt x="5884421" y="5051258"/>
                </a:lnTo>
                <a:lnTo>
                  <a:pt x="0" y="5051258"/>
                </a:lnTo>
                <a:lnTo>
                  <a:pt x="0" y="0"/>
                </a:lnTo>
                <a:close/>
              </a:path>
            </a:pathLst>
          </a:custGeom>
          <a:blipFill>
            <a:blip r:embed="rId4"/>
            <a:stretch>
              <a:fillRect t="-100143" r="-71805"/>
            </a:stretch>
          </a:blipFill>
        </p:spPr>
      </p:sp>
      <p:sp>
        <p:nvSpPr>
          <p:cNvPr id="4" name="TextBox 4"/>
          <p:cNvSpPr txBox="1"/>
          <p:nvPr/>
        </p:nvSpPr>
        <p:spPr>
          <a:xfrm>
            <a:off x="6296631" y="3892132"/>
            <a:ext cx="10962669" cy="4188891"/>
          </a:xfrm>
          <a:prstGeom prst="rect">
            <a:avLst/>
          </a:prstGeom>
        </p:spPr>
        <p:txBody>
          <a:bodyPr lIns="0" tIns="0" rIns="0" bIns="0" rtlCol="0" anchor="t">
            <a:spAutoFit/>
          </a:bodyPr>
          <a:lstStyle/>
          <a:p>
            <a:pPr algn="l">
              <a:lnSpc>
                <a:spcPts val="5593"/>
              </a:lnSpc>
            </a:pPr>
            <a:r>
              <a:rPr lang="en-US" sz="3995">
                <a:solidFill>
                  <a:srgbClr val="FFFFFF"/>
                </a:solidFill>
                <a:latin typeface="Open Sans"/>
                <a:ea typeface="Open Sans"/>
                <a:cs typeface="Open Sans"/>
                <a:sym typeface="Open Sans"/>
              </a:rPr>
              <a:t>Clients who have discontinued CAB-LA and subsequently acquire HIV in the year-long tail phase, may be at risk of developing viral drug resistance, whereby the use of other INSTI drugs, </a:t>
            </a:r>
            <a:r>
              <a:rPr lang="en-US" sz="3995" i="1">
                <a:solidFill>
                  <a:srgbClr val="FFFFFF"/>
                </a:solidFill>
                <a:latin typeface="Open Sans Italics"/>
                <a:ea typeface="Open Sans Italics"/>
                <a:cs typeface="Open Sans Italics"/>
                <a:sym typeface="Open Sans Italics"/>
              </a:rPr>
              <a:t>including dolutegravir</a:t>
            </a:r>
            <a:r>
              <a:rPr lang="en-US" sz="3995">
                <a:solidFill>
                  <a:srgbClr val="FFFFFF"/>
                </a:solidFill>
                <a:latin typeface="Open Sans"/>
                <a:ea typeface="Open Sans"/>
                <a:cs typeface="Open Sans"/>
                <a:sym typeface="Open Sans"/>
              </a:rPr>
              <a:t>, </a:t>
            </a:r>
            <a:r>
              <a:rPr lang="en-US" sz="3995" u="sng">
                <a:solidFill>
                  <a:srgbClr val="FFFFFF"/>
                </a:solidFill>
                <a:latin typeface="Open Sans"/>
                <a:ea typeface="Open Sans"/>
                <a:cs typeface="Open Sans"/>
                <a:sym typeface="Open Sans"/>
              </a:rPr>
              <a:t>may</a:t>
            </a:r>
            <a:r>
              <a:rPr lang="en-US" sz="3995">
                <a:solidFill>
                  <a:srgbClr val="FFFFFF"/>
                </a:solidFill>
                <a:latin typeface="Open Sans"/>
                <a:ea typeface="Open Sans"/>
                <a:cs typeface="Open Sans"/>
                <a:sym typeface="Open Sans"/>
              </a:rPr>
              <a:t> be less effective at treating HIV.</a:t>
            </a:r>
          </a:p>
        </p:txBody>
      </p:sp>
      <p:sp>
        <p:nvSpPr>
          <p:cNvPr id="5" name="TextBox 5"/>
          <p:cNvSpPr txBox="1"/>
          <p:nvPr/>
        </p:nvSpPr>
        <p:spPr>
          <a:xfrm>
            <a:off x="602516" y="465772"/>
            <a:ext cx="17381631" cy="776410"/>
          </a:xfrm>
          <a:prstGeom prst="rect">
            <a:avLst/>
          </a:prstGeom>
        </p:spPr>
        <p:txBody>
          <a:bodyPr lIns="0" tIns="0" rIns="0" bIns="0" rtlCol="0" anchor="t">
            <a:spAutoFit/>
          </a:bodyPr>
          <a:lstStyle/>
          <a:p>
            <a:pPr algn="l">
              <a:lnSpc>
                <a:spcPts val="6382"/>
              </a:lnSpc>
            </a:pPr>
            <a:r>
              <a:rPr lang="en-US" sz="4559" b="1">
                <a:solidFill>
                  <a:srgbClr val="A93291"/>
                </a:solidFill>
                <a:latin typeface="Roboto Condensed Bold"/>
                <a:ea typeface="Roboto Condensed Bold"/>
                <a:cs typeface="Roboto Condensed Bold"/>
                <a:sym typeface="Roboto Condensed Bold"/>
              </a:rPr>
              <a:t>Additional Details: Viral Drug Resistance after CAB-LA Discontinuation</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Произвольный</PresentationFormat>
  <Paragraphs>0</Paragraphs>
  <Slides>147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147</vt:i4>
      </vt:variant>
    </vt:vector>
  </HeadingPairs>
  <TitlesOfParts>
    <vt:vector size="148"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L3 Classroom-based PPT 07.02</dc:title>
  <cp:revision>2</cp:revision>
  <dcterms:created xsi:type="dcterms:W3CDTF">2006-08-16T00:00:00Z</dcterms:created>
  <dcterms:modified xsi:type="dcterms:W3CDTF">2025-11-11T12:27:50Z</dcterms:modified>
  <dc:identifier>DAGsE3zTsmI</dc:identifier>
</cp:coreProperties>
</file>